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610" r:id="rId2"/>
    <p:sldId id="922" r:id="rId3"/>
    <p:sldId id="1046" r:id="rId4"/>
    <p:sldId id="1040" r:id="rId5"/>
    <p:sldId id="1050" r:id="rId6"/>
    <p:sldId id="1047" r:id="rId7"/>
    <p:sldId id="1048" r:id="rId8"/>
    <p:sldId id="1049" r:id="rId9"/>
    <p:sldId id="1051" r:id="rId10"/>
    <p:sldId id="1052" r:id="rId11"/>
    <p:sldId id="1053" r:id="rId12"/>
    <p:sldId id="1055" r:id="rId13"/>
    <p:sldId id="1039" r:id="rId14"/>
    <p:sldId id="1054" r:id="rId15"/>
    <p:sldId id="1057" r:id="rId16"/>
    <p:sldId id="1067" r:id="rId17"/>
    <p:sldId id="1058" r:id="rId18"/>
    <p:sldId id="1060" r:id="rId19"/>
    <p:sldId id="1056" r:id="rId20"/>
    <p:sldId id="1059" r:id="rId21"/>
    <p:sldId id="1061" r:id="rId22"/>
    <p:sldId id="1062" r:id="rId23"/>
    <p:sldId id="1066" r:id="rId24"/>
    <p:sldId id="1063" r:id="rId25"/>
    <p:sldId id="1068" r:id="rId26"/>
    <p:sldId id="1064" r:id="rId27"/>
    <p:sldId id="1041" r:id="rId28"/>
    <p:sldId id="1045" r:id="rId29"/>
    <p:sldId id="1042" r:id="rId30"/>
    <p:sldId id="1043" r:id="rId31"/>
    <p:sldId id="1044" r:id="rId32"/>
  </p:sldIdLst>
  <p:sldSz cx="9144000" cy="6858000" type="screen4x3"/>
  <p:notesSz cx="9926638" cy="6797675"/>
  <p:custDataLst>
    <p:tags r:id="rId35"/>
  </p:custDataLst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1600" b="1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1600" b="1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1600" b="1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1600" b="1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64">
          <p15:clr>
            <a:srgbClr val="A4A3A4"/>
          </p15:clr>
        </p15:guide>
        <p15:guide id="2" pos="479">
          <p15:clr>
            <a:srgbClr val="A4A3A4"/>
          </p15:clr>
        </p15:guide>
        <p15:guide id="3" pos="2880">
          <p15:clr>
            <a:srgbClr val="A4A3A4"/>
          </p15:clr>
        </p15:guide>
        <p15:guide id="4" pos="52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evin Boyack" initials="KB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clrMru>
    <a:srgbClr val="FF00FF"/>
    <a:srgbClr val="C7C700"/>
    <a:srgbClr val="0000FF"/>
    <a:srgbClr val="008000"/>
    <a:srgbClr val="B7FFB7"/>
    <a:srgbClr val="B7B7FF"/>
    <a:srgbClr val="FFB9B9"/>
    <a:srgbClr val="BEFF3E"/>
    <a:srgbClr val="FFCBB1"/>
    <a:srgbClr val="FF9B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32" autoAdjust="0"/>
    <p:restoredTop sz="86878" autoAdjust="0"/>
  </p:normalViewPr>
  <p:slideViewPr>
    <p:cSldViewPr>
      <p:cViewPr varScale="1">
        <p:scale>
          <a:sx n="94" d="100"/>
          <a:sy n="94" d="100"/>
        </p:scale>
        <p:origin x="693" y="67"/>
      </p:cViewPr>
      <p:guideLst>
        <p:guide orient="horz" pos="2564"/>
        <p:guide pos="479"/>
        <p:guide pos="2880"/>
        <p:guide pos="5280"/>
      </p:guideLst>
    </p:cSldViewPr>
  </p:slideViewPr>
  <p:outlineViewPr>
    <p:cViewPr>
      <p:scale>
        <a:sx n="33" d="100"/>
        <a:sy n="33" d="100"/>
      </p:scale>
      <p:origin x="0" y="172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0" d="100"/>
        <a:sy n="110" d="100"/>
      </p:scale>
      <p:origin x="0" y="-1974"/>
    </p:cViewPr>
  </p:sorterViewPr>
  <p:gridSpacing cx="57607" cy="57607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gs" Target="tags/tag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21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82" tIns="46191" rIns="92382" bIns="46191" numCol="1" anchor="t" anchorCtr="0" compatLnSpc="1">
            <a:prstTxWarp prst="textNoShape">
              <a:avLst/>
            </a:prstTxWarp>
          </a:bodyPr>
          <a:lstStyle>
            <a:lvl1pPr defTabSz="923925">
              <a:defRPr sz="1200" b="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24513" y="0"/>
            <a:ext cx="43021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82" tIns="46191" rIns="92382" bIns="46191" numCol="1" anchor="t" anchorCtr="0" compatLnSpc="1">
            <a:prstTxWarp prst="textNoShape">
              <a:avLst/>
            </a:prstTxWarp>
          </a:bodyPr>
          <a:lstStyle>
            <a:lvl1pPr algn="r" defTabSz="923925">
              <a:defRPr sz="1200" b="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457950"/>
            <a:ext cx="43021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82" tIns="46191" rIns="92382" bIns="46191" numCol="1" anchor="b" anchorCtr="0" compatLnSpc="1">
            <a:prstTxWarp prst="textNoShape">
              <a:avLst/>
            </a:prstTxWarp>
          </a:bodyPr>
          <a:lstStyle>
            <a:lvl1pPr defTabSz="923925">
              <a:defRPr sz="1200" b="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24513" y="6457950"/>
            <a:ext cx="43021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82" tIns="46191" rIns="92382" bIns="46191" numCol="1" anchor="b" anchorCtr="0" compatLnSpc="1">
            <a:prstTxWarp prst="textNoShape">
              <a:avLst/>
            </a:prstTxWarp>
          </a:bodyPr>
          <a:lstStyle>
            <a:lvl1pPr algn="r" defTabSz="923925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fld id="{44643542-9EEC-48ED-BD04-048F72849D8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12737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21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82" tIns="46191" rIns="92382" bIns="46191" numCol="1" anchor="t" anchorCtr="0" compatLnSpc="1">
            <a:prstTxWarp prst="textNoShape">
              <a:avLst/>
            </a:prstTxWarp>
          </a:bodyPr>
          <a:lstStyle>
            <a:lvl1pPr defTabSz="923925">
              <a:defRPr sz="1200" b="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24513" y="0"/>
            <a:ext cx="43021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82" tIns="46191" rIns="92382" bIns="46191" numCol="1" anchor="t" anchorCtr="0" compatLnSpc="1">
            <a:prstTxWarp prst="textNoShape">
              <a:avLst/>
            </a:prstTxWarp>
          </a:bodyPr>
          <a:lstStyle>
            <a:lvl1pPr algn="r" defTabSz="923925">
              <a:defRPr sz="1200" b="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63900" y="509588"/>
            <a:ext cx="3398838" cy="25495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323975" y="3230563"/>
            <a:ext cx="7278688" cy="305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82" tIns="46191" rIns="92382" bIns="4619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457950"/>
            <a:ext cx="43021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82" tIns="46191" rIns="92382" bIns="46191" numCol="1" anchor="b" anchorCtr="0" compatLnSpc="1">
            <a:prstTxWarp prst="textNoShape">
              <a:avLst/>
            </a:prstTxWarp>
          </a:bodyPr>
          <a:lstStyle>
            <a:lvl1pPr defTabSz="923925">
              <a:defRPr sz="1200" b="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4513" y="6457950"/>
            <a:ext cx="43021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82" tIns="46191" rIns="92382" bIns="46191" numCol="1" anchor="b" anchorCtr="0" compatLnSpc="1">
            <a:prstTxWarp prst="textNoShape">
              <a:avLst/>
            </a:prstTxWarp>
          </a:bodyPr>
          <a:lstStyle>
            <a:lvl1pPr algn="r" defTabSz="923925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fld id="{F8BF2CDF-4606-4254-97F2-540AFD05D53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7679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BF2CDF-4606-4254-97F2-540AFD05D539}" type="slidenum">
              <a:rPr lang="en-GB" smtClean="0"/>
              <a:pPr>
                <a:defRPr/>
              </a:pPr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37967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BF2CDF-4606-4254-97F2-540AFD05D539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2672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BF2CDF-4606-4254-97F2-540AFD05D539}" type="slidenum">
              <a:rPr lang="en-GB" smtClean="0"/>
              <a:pPr>
                <a:defRPr/>
              </a:pPr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7356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Results</a:t>
            </a:r>
            <a:r>
              <a:rPr lang="en-US" baseline="0" dirty="0"/>
              <a:t> are dependent on number of clusters</a:t>
            </a:r>
            <a:endParaRPr lang="en-US" dirty="0"/>
          </a:p>
          <a:p>
            <a:r>
              <a:rPr lang="en-US" dirty="0"/>
              <a:t>Higher concentration</a:t>
            </a:r>
            <a:r>
              <a:rPr lang="en-US" baseline="0" dirty="0"/>
              <a:t> of references = More accurate clusters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BF2CDF-4606-4254-97F2-540AFD05D539}" type="slidenum">
              <a:rPr lang="en-GB" smtClean="0"/>
              <a:pPr>
                <a:defRPr/>
              </a:pPr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95159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Results</a:t>
            </a:r>
            <a:r>
              <a:rPr lang="en-US" baseline="0" dirty="0"/>
              <a:t> are dependent on number of clusters</a:t>
            </a:r>
            <a:endParaRPr lang="en-US" dirty="0"/>
          </a:p>
          <a:p>
            <a:r>
              <a:rPr lang="en-US" dirty="0"/>
              <a:t>Higher concentration</a:t>
            </a:r>
            <a:r>
              <a:rPr lang="en-US" baseline="0" dirty="0"/>
              <a:t> of references = More accurate clusters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BF2CDF-4606-4254-97F2-540AFD05D539}" type="slidenum">
              <a:rPr lang="en-GB" smtClean="0"/>
              <a:pPr>
                <a:defRPr/>
              </a:pPr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45975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BF2CDF-4606-4254-97F2-540AFD05D539}" type="slidenum">
              <a:rPr lang="en-GB" smtClean="0"/>
              <a:pPr>
                <a:defRPr/>
              </a:pPr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09315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BF2CDF-4606-4254-97F2-540AFD05D539}" type="slidenum">
              <a:rPr lang="en-GB" smtClean="0"/>
              <a:pPr>
                <a:defRPr/>
              </a:pPr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3450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BF2CDF-4606-4254-97F2-540AFD05D539}" type="slidenum">
              <a:rPr lang="en-GB" smtClean="0"/>
              <a:pPr>
                <a:defRPr/>
              </a:pPr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51764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BF2CDF-4606-4254-97F2-540AFD05D539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84002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BF2CDF-4606-4254-97F2-540AFD05D539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04056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BF2CDF-4606-4254-97F2-540AFD05D539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01684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BF2CDF-4606-4254-97F2-540AFD05D539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0494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BF2CDF-4606-4254-97F2-540AFD05D539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58769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BF2CDF-4606-4254-97F2-540AFD05D539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20983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BF2CDF-4606-4254-97F2-540AFD05D539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71486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BF2CDF-4606-4254-97F2-540AFD05D539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54742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9" descr="E:\SciTech\9612\00_STHmap\sth_cl1_bm25_sm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1150" y="26988"/>
            <a:ext cx="1828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 userDrawn="1"/>
        </p:nvSpPr>
        <p:spPr>
          <a:xfrm>
            <a:off x="2670175" y="1079500"/>
            <a:ext cx="3806825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800" dirty="0">
                <a:latin typeface="Arial" pitchFamily="34" charset="0"/>
              </a:rPr>
              <a:t>Better Maps   </a:t>
            </a:r>
            <a:r>
              <a:rPr lang="en-US" sz="1050" dirty="0">
                <a:latin typeface="Arial" pitchFamily="34" charset="0"/>
              </a:rPr>
              <a:t>●</a:t>
            </a:r>
            <a:r>
              <a:rPr lang="en-US" sz="1800" dirty="0">
                <a:latin typeface="Arial" pitchFamily="34" charset="0"/>
              </a:rPr>
              <a:t>   Better Solutions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3052763" y="485775"/>
            <a:ext cx="3043237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800" dirty="0">
                <a:latin typeface="Arial Narrow" pitchFamily="34" charset="0"/>
              </a:rPr>
              <a:t>S</a:t>
            </a:r>
            <a:r>
              <a:rPr lang="en-US" sz="2400" dirty="0">
                <a:latin typeface="Arial Narrow" pitchFamily="34" charset="0"/>
              </a:rPr>
              <a:t>CI</a:t>
            </a:r>
            <a:r>
              <a:rPr lang="en-US" sz="2800" dirty="0">
                <a:latin typeface="Arial Narrow" pitchFamily="34" charset="0"/>
              </a:rPr>
              <a:t>T</a:t>
            </a:r>
            <a:r>
              <a:rPr lang="en-US" sz="2400" dirty="0">
                <a:latin typeface="Arial Narrow" pitchFamily="34" charset="0"/>
              </a:rPr>
              <a:t>ECH </a:t>
            </a:r>
            <a:r>
              <a:rPr lang="en-US" sz="2800" dirty="0">
                <a:latin typeface="Arial Narrow" pitchFamily="34" charset="0"/>
              </a:rPr>
              <a:t>S</a:t>
            </a:r>
            <a:r>
              <a:rPr lang="en-US" sz="2400" dirty="0">
                <a:latin typeface="Arial Narrow" pitchFamily="34" charset="0"/>
              </a:rPr>
              <a:t>TRATEGIES</a:t>
            </a:r>
          </a:p>
        </p:txBody>
      </p:sp>
      <p:pic>
        <p:nvPicPr>
          <p:cNvPr id="6" name="Picture 2" descr="E:\SciTech\Meetings\2014\GUIRR-RK\altruism_galaxy_nolabel_sm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4050" y="26988"/>
            <a:ext cx="1828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45"/>
          <p:cNvSpPr>
            <a:spLocks noChangeArrowheads="1"/>
          </p:cNvSpPr>
          <p:nvPr/>
        </p:nvSpPr>
        <p:spPr bwMode="auto">
          <a:xfrm>
            <a:off x="0" y="2166938"/>
            <a:ext cx="9144000" cy="3457575"/>
          </a:xfrm>
          <a:prstGeom prst="rect">
            <a:avLst/>
          </a:prstGeom>
          <a:gradFill rotWithShape="0">
            <a:gsLst>
              <a:gs pos="0">
                <a:srgbClr val="DDDDDD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/>
        </p:spPr>
        <p:txBody>
          <a:bodyPr wrap="none" anchor="ctr"/>
          <a:lstStyle>
            <a:lvl1pPr eaLnBrk="0" hangingPunct="0">
              <a:defRPr sz="16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endParaRPr lang="en-US" altLang="en-US" sz="1200">
              <a:latin typeface="Arial Narrow" pitchFamily="34" charset="0"/>
              <a:ea typeface="+mn-ea"/>
            </a:endParaRPr>
          </a:p>
        </p:txBody>
      </p:sp>
      <p:grpSp>
        <p:nvGrpSpPr>
          <p:cNvPr id="8" name="Group 22"/>
          <p:cNvGrpSpPr>
            <a:grpSpLocks/>
          </p:cNvGrpSpPr>
          <p:nvPr userDrawn="1"/>
        </p:nvGrpSpPr>
        <p:grpSpPr bwMode="auto">
          <a:xfrm>
            <a:off x="0" y="1893888"/>
            <a:ext cx="9134475" cy="274637"/>
            <a:chOff x="0" y="6583680"/>
            <a:chExt cx="9134853" cy="274320"/>
          </a:xfrm>
        </p:grpSpPr>
        <p:grpSp>
          <p:nvGrpSpPr>
            <p:cNvPr id="9" name="Group 107"/>
            <p:cNvGrpSpPr>
              <a:grpSpLocks/>
            </p:cNvGrpSpPr>
            <p:nvPr userDrawn="1"/>
          </p:nvGrpSpPr>
          <p:grpSpPr bwMode="auto">
            <a:xfrm>
              <a:off x="0" y="6583680"/>
              <a:ext cx="9134853" cy="274320"/>
              <a:chOff x="0" y="5977423"/>
              <a:chExt cx="9134853" cy="274320"/>
            </a:xfrm>
          </p:grpSpPr>
          <p:sp>
            <p:nvSpPr>
              <p:cNvPr id="22" name="Rectangle 21"/>
              <p:cNvSpPr/>
              <p:nvPr userDrawn="1"/>
            </p:nvSpPr>
            <p:spPr bwMode="auto">
              <a:xfrm>
                <a:off x="685828" y="5977423"/>
                <a:ext cx="73028" cy="274320"/>
              </a:xfrm>
              <a:prstGeom prst="rect">
                <a:avLst/>
              </a:prstGeom>
              <a:solidFill>
                <a:srgbClr val="7030A0"/>
              </a:solidFill>
              <a:ln w="190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>
                  <a:defRPr/>
                </a:pPr>
                <a:endParaRPr lang="en-US" sz="1200">
                  <a:latin typeface="Arial Narrow" pitchFamily="34" charset="0"/>
                </a:endParaRPr>
              </a:p>
            </p:txBody>
          </p:sp>
          <p:grpSp>
            <p:nvGrpSpPr>
              <p:cNvPr id="23" name="Group 77"/>
              <p:cNvGrpSpPr>
                <a:grpSpLocks/>
              </p:cNvGrpSpPr>
              <p:nvPr userDrawn="1"/>
            </p:nvGrpSpPr>
            <p:grpSpPr bwMode="auto">
              <a:xfrm>
                <a:off x="1517904" y="5977423"/>
                <a:ext cx="749805" cy="274320"/>
                <a:chOff x="885152" y="3086105"/>
                <a:chExt cx="749805" cy="274320"/>
              </a:xfrm>
            </p:grpSpPr>
            <p:sp>
              <p:nvSpPr>
                <p:cNvPr id="55" name="Rectangle 54"/>
                <p:cNvSpPr/>
                <p:nvPr userDrawn="1"/>
              </p:nvSpPr>
              <p:spPr bwMode="auto">
                <a:xfrm>
                  <a:off x="884961" y="3086105"/>
                  <a:ext cx="685828" cy="274320"/>
                </a:xfrm>
                <a:prstGeom prst="rect">
                  <a:avLst/>
                </a:prstGeom>
                <a:gradFill>
                  <a:gsLst>
                    <a:gs pos="0">
                      <a:srgbClr val="0000FF">
                        <a:alpha val="30000"/>
                      </a:srgbClr>
                    </a:gs>
                    <a:gs pos="100000">
                      <a:schemeClr val="bg1"/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lin ang="10800000" scaled="1"/>
                </a:gradFill>
                <a:ln w="1905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anchor="ctr"/>
                <a:lstStyle/>
                <a:p>
                  <a:pPr>
                    <a:defRPr/>
                  </a:pPr>
                  <a:endParaRPr lang="en-US" sz="1200">
                    <a:latin typeface="Arial Narrow" pitchFamily="34" charset="0"/>
                  </a:endParaRPr>
                </a:p>
              </p:txBody>
            </p:sp>
            <p:sp>
              <p:nvSpPr>
                <p:cNvPr id="56" name="Rectangle 55"/>
                <p:cNvSpPr/>
                <p:nvPr userDrawn="1"/>
              </p:nvSpPr>
              <p:spPr bwMode="auto">
                <a:xfrm>
                  <a:off x="1561264" y="3086105"/>
                  <a:ext cx="73028" cy="274320"/>
                </a:xfrm>
                <a:prstGeom prst="rect">
                  <a:avLst/>
                </a:prstGeom>
                <a:solidFill>
                  <a:srgbClr val="0000FF"/>
                </a:solidFill>
                <a:ln w="1905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anchor="ctr"/>
                <a:lstStyle/>
                <a:p>
                  <a:pPr>
                    <a:defRPr/>
                  </a:pPr>
                  <a:endParaRPr lang="en-US" sz="1200">
                    <a:latin typeface="Arial Narrow" pitchFamily="34" charset="0"/>
                  </a:endParaRPr>
                </a:p>
              </p:txBody>
            </p:sp>
          </p:grpSp>
          <p:sp>
            <p:nvSpPr>
              <p:cNvPr id="24" name="Rectangle 23"/>
              <p:cNvSpPr/>
              <p:nvPr userDrawn="1"/>
            </p:nvSpPr>
            <p:spPr bwMode="auto">
              <a:xfrm>
                <a:off x="0" y="5977423"/>
                <a:ext cx="685828" cy="274320"/>
              </a:xfrm>
              <a:prstGeom prst="rect">
                <a:avLst/>
              </a:prstGeom>
              <a:gradFill>
                <a:gsLst>
                  <a:gs pos="0">
                    <a:srgbClr val="7030A0">
                      <a:alpha val="30000"/>
                    </a:srgbClr>
                  </a:gs>
                  <a:gs pos="100000">
                    <a:schemeClr val="bg1"/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lin ang="10800000" scaled="1"/>
              </a:gradFill>
              <a:ln w="190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>
                  <a:defRPr/>
                </a:pPr>
                <a:endParaRPr lang="en-US" sz="1200">
                  <a:latin typeface="Arial Narrow" pitchFamily="34" charset="0"/>
                </a:endParaRPr>
              </a:p>
            </p:txBody>
          </p:sp>
          <p:grpSp>
            <p:nvGrpSpPr>
              <p:cNvPr id="25" name="Group 96"/>
              <p:cNvGrpSpPr>
                <a:grpSpLocks/>
              </p:cNvGrpSpPr>
              <p:nvPr userDrawn="1"/>
            </p:nvGrpSpPr>
            <p:grpSpPr bwMode="auto">
              <a:xfrm>
                <a:off x="2286000" y="5977423"/>
                <a:ext cx="749805" cy="274320"/>
                <a:chOff x="1172273" y="2866645"/>
                <a:chExt cx="749805" cy="274320"/>
              </a:xfrm>
            </p:grpSpPr>
            <p:sp>
              <p:nvSpPr>
                <p:cNvPr id="53" name="Rectangle 52"/>
                <p:cNvSpPr/>
                <p:nvPr userDrawn="1"/>
              </p:nvSpPr>
              <p:spPr bwMode="auto">
                <a:xfrm>
                  <a:off x="1172368" y="2866645"/>
                  <a:ext cx="685828" cy="274320"/>
                </a:xfrm>
                <a:prstGeom prst="rect">
                  <a:avLst/>
                </a:prstGeom>
                <a:gradFill>
                  <a:gsLst>
                    <a:gs pos="0">
                      <a:srgbClr val="00FFFF">
                        <a:alpha val="30000"/>
                      </a:srgbClr>
                    </a:gs>
                    <a:gs pos="100000">
                      <a:schemeClr val="bg1"/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lin ang="10800000" scaled="1"/>
                </a:gradFill>
                <a:ln w="1905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anchor="ctr"/>
                <a:lstStyle/>
                <a:p>
                  <a:pPr>
                    <a:defRPr/>
                  </a:pPr>
                  <a:endParaRPr lang="en-US" sz="1200">
                    <a:latin typeface="Arial Narrow" pitchFamily="34" charset="0"/>
                  </a:endParaRPr>
                </a:p>
              </p:txBody>
            </p:sp>
            <p:sp>
              <p:nvSpPr>
                <p:cNvPr id="54" name="Rectangle 53"/>
                <p:cNvSpPr/>
                <p:nvPr userDrawn="1"/>
              </p:nvSpPr>
              <p:spPr bwMode="auto">
                <a:xfrm>
                  <a:off x="1848671" y="2866645"/>
                  <a:ext cx="73028" cy="274320"/>
                </a:xfrm>
                <a:prstGeom prst="rect">
                  <a:avLst/>
                </a:prstGeom>
                <a:solidFill>
                  <a:srgbClr val="00FFFF"/>
                </a:solidFill>
                <a:ln w="1905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anchor="ctr"/>
                <a:lstStyle/>
                <a:p>
                  <a:pPr>
                    <a:defRPr/>
                  </a:pPr>
                  <a:endParaRPr lang="en-US" sz="1200">
                    <a:latin typeface="Arial Narrow" pitchFamily="34" charset="0"/>
                  </a:endParaRPr>
                </a:p>
              </p:txBody>
            </p:sp>
          </p:grpSp>
          <p:grpSp>
            <p:nvGrpSpPr>
              <p:cNvPr id="26" name="Group 99"/>
              <p:cNvGrpSpPr>
                <a:grpSpLocks/>
              </p:cNvGrpSpPr>
              <p:nvPr userDrawn="1"/>
            </p:nvGrpSpPr>
            <p:grpSpPr bwMode="auto">
              <a:xfrm>
                <a:off x="4572000" y="5977423"/>
                <a:ext cx="749805" cy="274320"/>
                <a:chOff x="1324673" y="3212287"/>
                <a:chExt cx="749805" cy="274320"/>
              </a:xfrm>
            </p:grpSpPr>
            <p:sp>
              <p:nvSpPr>
                <p:cNvPr id="51" name="Rectangle 50"/>
                <p:cNvSpPr/>
                <p:nvPr userDrawn="1"/>
              </p:nvSpPr>
              <p:spPr bwMode="auto">
                <a:xfrm>
                  <a:off x="1324862" y="3212287"/>
                  <a:ext cx="685828" cy="274320"/>
                </a:xfrm>
                <a:prstGeom prst="rect">
                  <a:avLst/>
                </a:prstGeom>
                <a:gradFill>
                  <a:gsLst>
                    <a:gs pos="0">
                      <a:srgbClr val="C00000">
                        <a:alpha val="30000"/>
                      </a:srgbClr>
                    </a:gs>
                    <a:gs pos="100000">
                      <a:schemeClr val="bg1"/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lin ang="10800000" scaled="1"/>
                </a:gradFill>
                <a:ln w="1905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anchor="ctr"/>
                <a:lstStyle/>
                <a:p>
                  <a:pPr>
                    <a:defRPr/>
                  </a:pPr>
                  <a:endParaRPr lang="en-US" sz="1200">
                    <a:latin typeface="Arial Narrow" pitchFamily="34" charset="0"/>
                  </a:endParaRPr>
                </a:p>
              </p:txBody>
            </p:sp>
            <p:sp>
              <p:nvSpPr>
                <p:cNvPr id="52" name="Rectangle 51"/>
                <p:cNvSpPr/>
                <p:nvPr userDrawn="1"/>
              </p:nvSpPr>
              <p:spPr bwMode="auto">
                <a:xfrm>
                  <a:off x="2001165" y="3212287"/>
                  <a:ext cx="73028" cy="274320"/>
                </a:xfrm>
                <a:prstGeom prst="rect">
                  <a:avLst/>
                </a:prstGeom>
                <a:solidFill>
                  <a:srgbClr val="C00000"/>
                </a:solidFill>
                <a:ln w="1905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anchor="ctr"/>
                <a:lstStyle/>
                <a:p>
                  <a:pPr>
                    <a:defRPr/>
                  </a:pPr>
                  <a:endParaRPr lang="en-US" sz="1200">
                    <a:latin typeface="Arial Narrow" pitchFamily="34" charset="0"/>
                  </a:endParaRPr>
                </a:p>
              </p:txBody>
            </p:sp>
          </p:grpSp>
          <p:grpSp>
            <p:nvGrpSpPr>
              <p:cNvPr id="27" name="Group 101"/>
              <p:cNvGrpSpPr>
                <a:grpSpLocks/>
              </p:cNvGrpSpPr>
              <p:nvPr userDrawn="1"/>
            </p:nvGrpSpPr>
            <p:grpSpPr bwMode="auto">
              <a:xfrm>
                <a:off x="5330952" y="5977423"/>
                <a:ext cx="749805" cy="274320"/>
                <a:chOff x="4628693" y="5977423"/>
                <a:chExt cx="749805" cy="274320"/>
              </a:xfrm>
            </p:grpSpPr>
            <p:sp>
              <p:nvSpPr>
                <p:cNvPr id="49" name="Rectangle 48"/>
                <p:cNvSpPr/>
                <p:nvPr userDrawn="1"/>
              </p:nvSpPr>
              <p:spPr bwMode="auto">
                <a:xfrm>
                  <a:off x="4628787" y="5977423"/>
                  <a:ext cx="685828" cy="274320"/>
                </a:xfrm>
                <a:prstGeom prst="rect">
                  <a:avLst/>
                </a:prstGeom>
                <a:gradFill>
                  <a:gsLst>
                    <a:gs pos="0">
                      <a:srgbClr val="FD7A9C">
                        <a:alpha val="30000"/>
                      </a:srgbClr>
                    </a:gs>
                    <a:gs pos="100000">
                      <a:schemeClr val="bg1"/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lin ang="10800000" scaled="1"/>
                </a:gradFill>
                <a:ln w="1905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anchor="ctr"/>
                <a:lstStyle/>
                <a:p>
                  <a:pPr>
                    <a:defRPr/>
                  </a:pPr>
                  <a:endParaRPr lang="en-US" sz="1200">
                    <a:latin typeface="Arial Narrow" pitchFamily="34" charset="0"/>
                  </a:endParaRPr>
                </a:p>
              </p:txBody>
            </p:sp>
            <p:sp>
              <p:nvSpPr>
                <p:cNvPr id="50" name="Rectangle 49"/>
                <p:cNvSpPr/>
                <p:nvPr userDrawn="1"/>
              </p:nvSpPr>
              <p:spPr bwMode="auto">
                <a:xfrm>
                  <a:off x="5305090" y="5977423"/>
                  <a:ext cx="73028" cy="274320"/>
                </a:xfrm>
                <a:prstGeom prst="rect">
                  <a:avLst/>
                </a:prstGeom>
                <a:solidFill>
                  <a:srgbClr val="FD7A9C"/>
                </a:solidFill>
                <a:ln w="1905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anchor="ctr"/>
                <a:lstStyle/>
                <a:p>
                  <a:pPr>
                    <a:defRPr/>
                  </a:pPr>
                  <a:endParaRPr lang="en-US" sz="1200">
                    <a:latin typeface="Arial Narrow" pitchFamily="34" charset="0"/>
                  </a:endParaRPr>
                </a:p>
              </p:txBody>
            </p:sp>
          </p:grpSp>
          <p:grpSp>
            <p:nvGrpSpPr>
              <p:cNvPr id="28" name="Group 102"/>
              <p:cNvGrpSpPr>
                <a:grpSpLocks/>
              </p:cNvGrpSpPr>
              <p:nvPr userDrawn="1"/>
            </p:nvGrpSpPr>
            <p:grpSpPr bwMode="auto">
              <a:xfrm>
                <a:off x="6089904" y="5977423"/>
                <a:ext cx="749805" cy="274320"/>
                <a:chOff x="1629473" y="3903571"/>
                <a:chExt cx="749805" cy="274320"/>
              </a:xfrm>
            </p:grpSpPr>
            <p:sp>
              <p:nvSpPr>
                <p:cNvPr id="47" name="Rectangle 46"/>
                <p:cNvSpPr/>
                <p:nvPr userDrawn="1"/>
              </p:nvSpPr>
              <p:spPr bwMode="auto">
                <a:xfrm>
                  <a:off x="1629471" y="3903571"/>
                  <a:ext cx="685828" cy="274320"/>
                </a:xfrm>
                <a:prstGeom prst="rect">
                  <a:avLst/>
                </a:prstGeom>
                <a:gradFill>
                  <a:gsLst>
                    <a:gs pos="0">
                      <a:srgbClr val="F8E435">
                        <a:alpha val="30000"/>
                      </a:srgbClr>
                    </a:gs>
                    <a:gs pos="100000">
                      <a:schemeClr val="bg1"/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lin ang="10800000" scaled="1"/>
                </a:gradFill>
                <a:ln w="1905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anchor="ctr"/>
                <a:lstStyle/>
                <a:p>
                  <a:pPr>
                    <a:defRPr/>
                  </a:pPr>
                  <a:endParaRPr lang="en-US" sz="1200">
                    <a:latin typeface="Arial Narrow" pitchFamily="34" charset="0"/>
                  </a:endParaRPr>
                </a:p>
              </p:txBody>
            </p:sp>
            <p:sp>
              <p:nvSpPr>
                <p:cNvPr id="48" name="Rectangle 47"/>
                <p:cNvSpPr/>
                <p:nvPr userDrawn="1"/>
              </p:nvSpPr>
              <p:spPr bwMode="auto">
                <a:xfrm>
                  <a:off x="2305774" y="3903571"/>
                  <a:ext cx="73028" cy="274320"/>
                </a:xfrm>
                <a:prstGeom prst="rect">
                  <a:avLst/>
                </a:prstGeom>
                <a:solidFill>
                  <a:srgbClr val="F8E435"/>
                </a:solidFill>
                <a:ln w="1905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anchor="ctr"/>
                <a:lstStyle/>
                <a:p>
                  <a:pPr>
                    <a:defRPr/>
                  </a:pPr>
                  <a:endParaRPr lang="en-US" sz="1200">
                    <a:latin typeface="Arial Narrow" pitchFamily="34" charset="0"/>
                  </a:endParaRPr>
                </a:p>
              </p:txBody>
            </p:sp>
          </p:grpSp>
          <p:grpSp>
            <p:nvGrpSpPr>
              <p:cNvPr id="29" name="Group 103"/>
              <p:cNvGrpSpPr>
                <a:grpSpLocks/>
              </p:cNvGrpSpPr>
              <p:nvPr userDrawn="1"/>
            </p:nvGrpSpPr>
            <p:grpSpPr bwMode="auto">
              <a:xfrm>
                <a:off x="6858000" y="5977423"/>
                <a:ext cx="749805" cy="274320"/>
                <a:chOff x="1781873" y="4249213"/>
                <a:chExt cx="749805" cy="274320"/>
              </a:xfrm>
            </p:grpSpPr>
            <p:sp>
              <p:nvSpPr>
                <p:cNvPr id="45" name="Rectangle 44"/>
                <p:cNvSpPr/>
                <p:nvPr userDrawn="1"/>
              </p:nvSpPr>
              <p:spPr bwMode="auto">
                <a:xfrm>
                  <a:off x="1782157" y="4249213"/>
                  <a:ext cx="685828" cy="274320"/>
                </a:xfrm>
                <a:prstGeom prst="rect">
                  <a:avLst/>
                </a:prstGeom>
                <a:gradFill>
                  <a:gsLst>
                    <a:gs pos="0">
                      <a:srgbClr val="FF3A20">
                        <a:alpha val="30000"/>
                      </a:srgbClr>
                    </a:gs>
                    <a:gs pos="100000">
                      <a:schemeClr val="bg1"/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lin ang="10800000" scaled="1"/>
                </a:gradFill>
                <a:ln w="1905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anchor="ctr"/>
                <a:lstStyle/>
                <a:p>
                  <a:pPr>
                    <a:defRPr/>
                  </a:pPr>
                  <a:endParaRPr lang="en-US" sz="1200">
                    <a:latin typeface="Arial Narrow" pitchFamily="34" charset="0"/>
                  </a:endParaRPr>
                </a:p>
              </p:txBody>
            </p:sp>
            <p:sp>
              <p:nvSpPr>
                <p:cNvPr id="46" name="Rectangle 45"/>
                <p:cNvSpPr/>
                <p:nvPr userDrawn="1"/>
              </p:nvSpPr>
              <p:spPr bwMode="auto">
                <a:xfrm>
                  <a:off x="2458460" y="4249213"/>
                  <a:ext cx="73028" cy="274320"/>
                </a:xfrm>
                <a:prstGeom prst="rect">
                  <a:avLst/>
                </a:prstGeom>
                <a:solidFill>
                  <a:srgbClr val="FF3A20"/>
                </a:solidFill>
                <a:ln w="1905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anchor="ctr"/>
                <a:lstStyle/>
                <a:p>
                  <a:pPr>
                    <a:defRPr/>
                  </a:pPr>
                  <a:endParaRPr lang="en-US" sz="1200">
                    <a:latin typeface="Arial Narrow" pitchFamily="34" charset="0"/>
                  </a:endParaRPr>
                </a:p>
              </p:txBody>
            </p:sp>
          </p:grpSp>
          <p:grpSp>
            <p:nvGrpSpPr>
              <p:cNvPr id="30" name="Group 104"/>
              <p:cNvGrpSpPr>
                <a:grpSpLocks/>
              </p:cNvGrpSpPr>
              <p:nvPr userDrawn="1"/>
            </p:nvGrpSpPr>
            <p:grpSpPr bwMode="auto">
              <a:xfrm>
                <a:off x="7616952" y="5977423"/>
                <a:ext cx="749805" cy="274320"/>
                <a:chOff x="1934273" y="4594855"/>
                <a:chExt cx="749805" cy="274320"/>
              </a:xfrm>
            </p:grpSpPr>
            <p:sp>
              <p:nvSpPr>
                <p:cNvPr id="43" name="Rectangle 42"/>
                <p:cNvSpPr/>
                <p:nvPr userDrawn="1"/>
              </p:nvSpPr>
              <p:spPr bwMode="auto">
                <a:xfrm>
                  <a:off x="1934461" y="4594855"/>
                  <a:ext cx="685828" cy="274320"/>
                </a:xfrm>
                <a:prstGeom prst="rect">
                  <a:avLst/>
                </a:prstGeom>
                <a:gradFill>
                  <a:gsLst>
                    <a:gs pos="0">
                      <a:srgbClr val="FFCBB1">
                        <a:alpha val="30000"/>
                      </a:srgbClr>
                    </a:gs>
                    <a:gs pos="100000">
                      <a:schemeClr val="bg1"/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lin ang="10800000" scaled="1"/>
                </a:gradFill>
                <a:ln w="1905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anchor="ctr"/>
                <a:lstStyle/>
                <a:p>
                  <a:pPr>
                    <a:defRPr/>
                  </a:pPr>
                  <a:endParaRPr lang="en-US" sz="1200">
                    <a:latin typeface="Arial Narrow" pitchFamily="34" charset="0"/>
                  </a:endParaRPr>
                </a:p>
              </p:txBody>
            </p:sp>
            <p:sp>
              <p:nvSpPr>
                <p:cNvPr id="44" name="Rectangle 43"/>
                <p:cNvSpPr/>
                <p:nvPr userDrawn="1"/>
              </p:nvSpPr>
              <p:spPr bwMode="auto">
                <a:xfrm>
                  <a:off x="2610764" y="4594855"/>
                  <a:ext cx="73028" cy="274320"/>
                </a:xfrm>
                <a:prstGeom prst="rect">
                  <a:avLst/>
                </a:prstGeom>
                <a:solidFill>
                  <a:srgbClr val="FFCBB1"/>
                </a:solidFill>
                <a:ln w="1905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anchor="ctr"/>
                <a:lstStyle/>
                <a:p>
                  <a:pPr>
                    <a:defRPr/>
                  </a:pPr>
                  <a:endParaRPr lang="en-US" sz="1200">
                    <a:latin typeface="Arial Narrow" pitchFamily="34" charset="0"/>
                  </a:endParaRPr>
                </a:p>
              </p:txBody>
            </p:sp>
          </p:grpSp>
          <p:grpSp>
            <p:nvGrpSpPr>
              <p:cNvPr id="31" name="Group 105"/>
              <p:cNvGrpSpPr>
                <a:grpSpLocks/>
              </p:cNvGrpSpPr>
              <p:nvPr userDrawn="1"/>
            </p:nvGrpSpPr>
            <p:grpSpPr bwMode="auto">
              <a:xfrm>
                <a:off x="3803904" y="5977423"/>
                <a:ext cx="749805" cy="274320"/>
                <a:chOff x="2086673" y="4940497"/>
                <a:chExt cx="749805" cy="274320"/>
              </a:xfrm>
            </p:grpSpPr>
            <p:sp>
              <p:nvSpPr>
                <p:cNvPr id="41" name="Rectangle 40"/>
                <p:cNvSpPr/>
                <p:nvPr userDrawn="1"/>
              </p:nvSpPr>
              <p:spPr bwMode="auto">
                <a:xfrm>
                  <a:off x="2086576" y="4940497"/>
                  <a:ext cx="685828" cy="274320"/>
                </a:xfrm>
                <a:prstGeom prst="rect">
                  <a:avLst/>
                </a:prstGeom>
                <a:gradFill>
                  <a:gsLst>
                    <a:gs pos="0">
                      <a:srgbClr val="008000">
                        <a:alpha val="30000"/>
                      </a:srgbClr>
                    </a:gs>
                    <a:gs pos="100000">
                      <a:schemeClr val="bg1"/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lin ang="10800000" scaled="1"/>
                </a:gradFill>
                <a:ln w="1905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anchor="ctr"/>
                <a:lstStyle/>
                <a:p>
                  <a:pPr>
                    <a:defRPr/>
                  </a:pPr>
                  <a:endParaRPr lang="en-US" sz="1200">
                    <a:latin typeface="Arial Narrow" pitchFamily="34" charset="0"/>
                  </a:endParaRPr>
                </a:p>
              </p:txBody>
            </p:sp>
            <p:sp>
              <p:nvSpPr>
                <p:cNvPr id="42" name="Rectangle 41"/>
                <p:cNvSpPr/>
                <p:nvPr userDrawn="1"/>
              </p:nvSpPr>
              <p:spPr bwMode="auto">
                <a:xfrm>
                  <a:off x="2762879" y="4940497"/>
                  <a:ext cx="73028" cy="274320"/>
                </a:xfrm>
                <a:prstGeom prst="rect">
                  <a:avLst/>
                </a:prstGeom>
                <a:solidFill>
                  <a:srgbClr val="008000"/>
                </a:solidFill>
                <a:ln w="1905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anchor="ctr"/>
                <a:lstStyle/>
                <a:p>
                  <a:pPr>
                    <a:defRPr/>
                  </a:pPr>
                  <a:endParaRPr lang="en-US" sz="1200">
                    <a:latin typeface="Arial Narrow" pitchFamily="34" charset="0"/>
                  </a:endParaRPr>
                </a:p>
              </p:txBody>
            </p:sp>
          </p:grpSp>
          <p:grpSp>
            <p:nvGrpSpPr>
              <p:cNvPr id="32" name="Group 106"/>
              <p:cNvGrpSpPr>
                <a:grpSpLocks/>
              </p:cNvGrpSpPr>
              <p:nvPr userDrawn="1"/>
            </p:nvGrpSpPr>
            <p:grpSpPr bwMode="auto">
              <a:xfrm>
                <a:off x="8385048" y="5977423"/>
                <a:ext cx="749805" cy="274320"/>
                <a:chOff x="2239073" y="5286139"/>
                <a:chExt cx="749805" cy="274320"/>
              </a:xfrm>
            </p:grpSpPr>
            <p:sp>
              <p:nvSpPr>
                <p:cNvPr id="39" name="Rectangle 38"/>
                <p:cNvSpPr/>
                <p:nvPr userDrawn="1"/>
              </p:nvSpPr>
              <p:spPr bwMode="auto">
                <a:xfrm>
                  <a:off x="2239547" y="5286139"/>
                  <a:ext cx="685828" cy="274320"/>
                </a:xfrm>
                <a:prstGeom prst="rect">
                  <a:avLst/>
                </a:prstGeom>
                <a:gradFill>
                  <a:gsLst>
                    <a:gs pos="0">
                      <a:srgbClr val="BEFF3E">
                        <a:alpha val="30000"/>
                      </a:srgbClr>
                    </a:gs>
                    <a:gs pos="100000">
                      <a:schemeClr val="bg1"/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lin ang="10800000" scaled="1"/>
                </a:gradFill>
                <a:ln w="1905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anchor="ctr"/>
                <a:lstStyle/>
                <a:p>
                  <a:pPr>
                    <a:defRPr/>
                  </a:pPr>
                  <a:endParaRPr lang="en-US" sz="1200">
                    <a:latin typeface="Arial Narrow" pitchFamily="34" charset="0"/>
                  </a:endParaRPr>
                </a:p>
              </p:txBody>
            </p:sp>
            <p:sp>
              <p:nvSpPr>
                <p:cNvPr id="40" name="Rectangle 39"/>
                <p:cNvSpPr/>
                <p:nvPr userDrawn="1"/>
              </p:nvSpPr>
              <p:spPr bwMode="auto">
                <a:xfrm>
                  <a:off x="2915850" y="5286139"/>
                  <a:ext cx="73028" cy="274320"/>
                </a:xfrm>
                <a:prstGeom prst="rect">
                  <a:avLst/>
                </a:prstGeom>
                <a:solidFill>
                  <a:srgbClr val="BEFF3E"/>
                </a:solidFill>
                <a:ln w="1905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anchor="ctr"/>
                <a:lstStyle/>
                <a:p>
                  <a:pPr>
                    <a:defRPr/>
                  </a:pPr>
                  <a:endParaRPr lang="en-US" sz="1200">
                    <a:latin typeface="Arial Narrow" pitchFamily="34" charset="0"/>
                  </a:endParaRPr>
                </a:p>
              </p:txBody>
            </p:sp>
          </p:grpSp>
          <p:grpSp>
            <p:nvGrpSpPr>
              <p:cNvPr id="33" name="Group 98"/>
              <p:cNvGrpSpPr>
                <a:grpSpLocks/>
              </p:cNvGrpSpPr>
              <p:nvPr userDrawn="1"/>
            </p:nvGrpSpPr>
            <p:grpSpPr bwMode="auto">
              <a:xfrm>
                <a:off x="3044952" y="5977423"/>
                <a:ext cx="749805" cy="274320"/>
                <a:chOff x="2391473" y="5631781"/>
                <a:chExt cx="749805" cy="274320"/>
              </a:xfrm>
            </p:grpSpPr>
            <p:sp>
              <p:nvSpPr>
                <p:cNvPr id="37" name="Rectangle 36"/>
                <p:cNvSpPr/>
                <p:nvPr userDrawn="1"/>
              </p:nvSpPr>
              <p:spPr bwMode="auto">
                <a:xfrm>
                  <a:off x="2391472" y="5631781"/>
                  <a:ext cx="685828" cy="274320"/>
                </a:xfrm>
                <a:prstGeom prst="rect">
                  <a:avLst/>
                </a:prstGeom>
                <a:gradFill>
                  <a:gsLst>
                    <a:gs pos="0">
                      <a:srgbClr val="663300">
                        <a:alpha val="30000"/>
                      </a:srgbClr>
                    </a:gs>
                    <a:gs pos="100000">
                      <a:schemeClr val="bg1"/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lin ang="10800000" scaled="1"/>
                </a:gradFill>
                <a:ln w="1905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anchor="ctr"/>
                <a:lstStyle/>
                <a:p>
                  <a:pPr>
                    <a:defRPr/>
                  </a:pPr>
                  <a:endParaRPr lang="en-US" sz="1200">
                    <a:latin typeface="Arial Narrow" pitchFamily="34" charset="0"/>
                  </a:endParaRPr>
                </a:p>
              </p:txBody>
            </p:sp>
            <p:sp>
              <p:nvSpPr>
                <p:cNvPr id="38" name="Rectangle 37"/>
                <p:cNvSpPr/>
                <p:nvPr userDrawn="1"/>
              </p:nvSpPr>
              <p:spPr bwMode="auto">
                <a:xfrm>
                  <a:off x="3067775" y="5631781"/>
                  <a:ext cx="73028" cy="274320"/>
                </a:xfrm>
                <a:prstGeom prst="rect">
                  <a:avLst/>
                </a:prstGeom>
                <a:solidFill>
                  <a:srgbClr val="542A00"/>
                </a:solidFill>
                <a:ln w="1905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anchor="ctr"/>
                <a:lstStyle/>
                <a:p>
                  <a:pPr>
                    <a:defRPr/>
                  </a:pPr>
                  <a:endParaRPr lang="en-US" sz="1200">
                    <a:latin typeface="Arial Narrow" pitchFamily="34" charset="0"/>
                  </a:endParaRPr>
                </a:p>
              </p:txBody>
            </p:sp>
          </p:grpSp>
          <p:grpSp>
            <p:nvGrpSpPr>
              <p:cNvPr id="34" name="Group 97"/>
              <p:cNvGrpSpPr>
                <a:grpSpLocks/>
              </p:cNvGrpSpPr>
              <p:nvPr userDrawn="1"/>
            </p:nvGrpSpPr>
            <p:grpSpPr bwMode="auto">
              <a:xfrm>
                <a:off x="758952" y="5977423"/>
                <a:ext cx="749805" cy="274320"/>
                <a:chOff x="2543873" y="5977423"/>
                <a:chExt cx="749805" cy="274320"/>
              </a:xfrm>
            </p:grpSpPr>
            <p:sp>
              <p:nvSpPr>
                <p:cNvPr id="35" name="Rectangle 34"/>
                <p:cNvSpPr/>
                <p:nvPr userDrawn="1"/>
              </p:nvSpPr>
              <p:spPr bwMode="auto">
                <a:xfrm>
                  <a:off x="2543777" y="5977423"/>
                  <a:ext cx="685828" cy="274320"/>
                </a:xfrm>
                <a:prstGeom prst="rect">
                  <a:avLst/>
                </a:prstGeom>
                <a:gradFill>
                  <a:gsLst>
                    <a:gs pos="0">
                      <a:srgbClr val="FF00FF">
                        <a:alpha val="29804"/>
                      </a:srgbClr>
                    </a:gs>
                    <a:gs pos="100000">
                      <a:schemeClr val="bg1"/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lin ang="10800000" scaled="1"/>
                </a:gradFill>
                <a:ln w="1905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anchor="ctr"/>
                <a:lstStyle/>
                <a:p>
                  <a:pPr>
                    <a:defRPr/>
                  </a:pPr>
                  <a:endParaRPr lang="en-US" sz="1200">
                    <a:latin typeface="Arial Narrow" pitchFamily="34" charset="0"/>
                  </a:endParaRPr>
                </a:p>
              </p:txBody>
            </p:sp>
            <p:sp>
              <p:nvSpPr>
                <p:cNvPr id="36" name="Rectangle 35"/>
                <p:cNvSpPr/>
                <p:nvPr userDrawn="1"/>
              </p:nvSpPr>
              <p:spPr bwMode="auto">
                <a:xfrm>
                  <a:off x="3220080" y="5977423"/>
                  <a:ext cx="73028" cy="274320"/>
                </a:xfrm>
                <a:prstGeom prst="rect">
                  <a:avLst/>
                </a:prstGeom>
                <a:solidFill>
                  <a:srgbClr val="FF00FF"/>
                </a:solidFill>
                <a:ln w="1905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anchor="ctr"/>
                <a:lstStyle/>
                <a:p>
                  <a:pPr>
                    <a:defRPr/>
                  </a:pPr>
                  <a:endParaRPr lang="en-US" sz="1200">
                    <a:latin typeface="Arial Narrow" pitchFamily="34" charset="0"/>
                  </a:endParaRPr>
                </a:p>
              </p:txBody>
            </p:sp>
          </p:grpSp>
        </p:grpSp>
        <p:sp>
          <p:nvSpPr>
            <p:cNvPr id="10" name="TextBox 2"/>
            <p:cNvSpPr txBox="1">
              <a:spLocks noChangeArrowheads="1"/>
            </p:cNvSpPr>
            <p:nvPr userDrawn="1"/>
          </p:nvSpPr>
          <p:spPr bwMode="auto">
            <a:xfrm>
              <a:off x="46040" y="6597951"/>
              <a:ext cx="579461" cy="245779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 eaLnBrk="0" hangingPunct="0">
                <a:defRPr sz="16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16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16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16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16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1000" i="1" dirty="0">
                  <a:solidFill>
                    <a:schemeClr val="bg1">
                      <a:lumMod val="50000"/>
                    </a:schemeClr>
                  </a:solidFill>
                  <a:latin typeface="Arial Narrow" pitchFamily="34" charset="0"/>
                  <a:ea typeface="+mn-ea"/>
                </a:rPr>
                <a:t>Physics</a:t>
              </a:r>
            </a:p>
          </p:txBody>
        </p:sp>
        <p:sp>
          <p:nvSpPr>
            <p:cNvPr id="11" name="TextBox 2"/>
            <p:cNvSpPr txBox="1">
              <a:spLocks noChangeArrowheads="1"/>
            </p:cNvSpPr>
            <p:nvPr userDrawn="1"/>
          </p:nvSpPr>
          <p:spPr bwMode="auto">
            <a:xfrm>
              <a:off x="1501837" y="6597951"/>
              <a:ext cx="695354" cy="245779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 eaLnBrk="0" hangingPunct="0">
                <a:defRPr sz="16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16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16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16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16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1000" i="1" dirty="0">
                  <a:solidFill>
                    <a:schemeClr val="bg1">
                      <a:lumMod val="50000"/>
                    </a:schemeClr>
                  </a:solidFill>
                  <a:latin typeface="Arial Narrow" pitchFamily="34" charset="0"/>
                  <a:ea typeface="+mn-ea"/>
                </a:rPr>
                <a:t>Chemistry</a:t>
              </a:r>
            </a:p>
          </p:txBody>
        </p:sp>
        <p:sp>
          <p:nvSpPr>
            <p:cNvPr id="12" name="TextBox 2"/>
            <p:cNvSpPr txBox="1">
              <a:spLocks noChangeArrowheads="1"/>
            </p:cNvSpPr>
            <p:nvPr userDrawn="1"/>
          </p:nvSpPr>
          <p:spPr bwMode="auto">
            <a:xfrm>
              <a:off x="2213067" y="6597951"/>
              <a:ext cx="790608" cy="245779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 eaLnBrk="0" hangingPunct="0">
                <a:defRPr sz="16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16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16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16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16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1000" i="1" dirty="0">
                  <a:solidFill>
                    <a:schemeClr val="bg1">
                      <a:lumMod val="50000"/>
                    </a:schemeClr>
                  </a:solidFill>
                  <a:latin typeface="Arial Narrow" pitchFamily="34" charset="0"/>
                  <a:ea typeface="+mn-ea"/>
                </a:rPr>
                <a:t>Engineering</a:t>
              </a:r>
            </a:p>
          </p:txBody>
        </p:sp>
        <p:sp>
          <p:nvSpPr>
            <p:cNvPr id="13" name="TextBox 2"/>
            <p:cNvSpPr txBox="1">
              <a:spLocks noChangeArrowheads="1"/>
            </p:cNvSpPr>
            <p:nvPr userDrawn="1"/>
          </p:nvSpPr>
          <p:spPr bwMode="auto">
            <a:xfrm>
              <a:off x="3856198" y="6597951"/>
              <a:ext cx="568349" cy="245779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 eaLnBrk="0" hangingPunct="0">
                <a:defRPr sz="16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16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16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16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16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1000" i="1" dirty="0">
                  <a:solidFill>
                    <a:schemeClr val="bg1">
                      <a:lumMod val="50000"/>
                    </a:schemeClr>
                  </a:solidFill>
                  <a:latin typeface="Arial Narrow" pitchFamily="34" charset="0"/>
                  <a:ea typeface="+mn-ea"/>
                </a:rPr>
                <a:t>Biology</a:t>
              </a:r>
            </a:p>
          </p:txBody>
        </p:sp>
        <p:sp>
          <p:nvSpPr>
            <p:cNvPr id="14" name="TextBox 2"/>
            <p:cNvSpPr txBox="1">
              <a:spLocks noChangeArrowheads="1"/>
            </p:cNvSpPr>
            <p:nvPr userDrawn="1"/>
          </p:nvSpPr>
          <p:spPr bwMode="auto">
            <a:xfrm>
              <a:off x="4615054" y="6597951"/>
              <a:ext cx="577874" cy="245779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 eaLnBrk="0" hangingPunct="0">
                <a:defRPr sz="16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16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16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16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16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1000" i="1" dirty="0">
                  <a:solidFill>
                    <a:schemeClr val="bg1">
                      <a:lumMod val="50000"/>
                    </a:schemeClr>
                  </a:solidFill>
                  <a:latin typeface="Arial Narrow" pitchFamily="34" charset="0"/>
                  <a:ea typeface="+mn-ea"/>
                </a:rPr>
                <a:t>Disease</a:t>
              </a:r>
            </a:p>
          </p:txBody>
        </p:sp>
        <p:sp>
          <p:nvSpPr>
            <p:cNvPr id="15" name="TextBox 2"/>
            <p:cNvSpPr txBox="1">
              <a:spLocks noChangeArrowheads="1"/>
            </p:cNvSpPr>
            <p:nvPr userDrawn="1"/>
          </p:nvSpPr>
          <p:spPr bwMode="auto">
            <a:xfrm>
              <a:off x="5348509" y="6597951"/>
              <a:ext cx="631851" cy="245779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 eaLnBrk="0" hangingPunct="0">
                <a:defRPr sz="16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16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16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16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16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1000" i="1" dirty="0">
                  <a:solidFill>
                    <a:schemeClr val="bg1">
                      <a:lumMod val="50000"/>
                    </a:schemeClr>
                  </a:solidFill>
                  <a:latin typeface="Arial Narrow" pitchFamily="34" charset="0"/>
                  <a:ea typeface="+mn-ea"/>
                </a:rPr>
                <a:t>Medicine</a:t>
              </a:r>
            </a:p>
          </p:txBody>
        </p:sp>
        <p:sp>
          <p:nvSpPr>
            <p:cNvPr id="16" name="TextBox 2"/>
            <p:cNvSpPr txBox="1">
              <a:spLocks noChangeArrowheads="1"/>
            </p:cNvSpPr>
            <p:nvPr userDrawn="1"/>
          </p:nvSpPr>
          <p:spPr bwMode="auto">
            <a:xfrm>
              <a:off x="6205795" y="6597951"/>
              <a:ext cx="452456" cy="245779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 eaLnBrk="0" hangingPunct="0">
                <a:defRPr sz="16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16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16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16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16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1000" i="1" dirty="0">
                  <a:solidFill>
                    <a:schemeClr val="bg1">
                      <a:lumMod val="50000"/>
                    </a:schemeClr>
                  </a:solidFill>
                  <a:latin typeface="Arial Narrow" pitchFamily="34" charset="0"/>
                  <a:ea typeface="+mn-ea"/>
                </a:rPr>
                <a:t>Brain</a:t>
              </a:r>
            </a:p>
          </p:txBody>
        </p:sp>
        <p:sp>
          <p:nvSpPr>
            <p:cNvPr id="17" name="TextBox 2"/>
            <p:cNvSpPr txBox="1">
              <a:spLocks noChangeArrowheads="1"/>
            </p:cNvSpPr>
            <p:nvPr userDrawn="1"/>
          </p:nvSpPr>
          <p:spPr bwMode="auto">
            <a:xfrm>
              <a:off x="6940837" y="6597951"/>
              <a:ext cx="504846" cy="245779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 eaLnBrk="0" hangingPunct="0">
                <a:defRPr sz="16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16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16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16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16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1000" i="1" dirty="0">
                  <a:solidFill>
                    <a:schemeClr val="bg1">
                      <a:lumMod val="50000"/>
                    </a:schemeClr>
                  </a:solidFill>
                  <a:latin typeface="Arial Narrow" pitchFamily="34" charset="0"/>
                  <a:ea typeface="+mn-ea"/>
                </a:rPr>
                <a:t>Health</a:t>
              </a:r>
            </a:p>
          </p:txBody>
        </p:sp>
        <p:sp>
          <p:nvSpPr>
            <p:cNvPr id="18" name="TextBox 2"/>
            <p:cNvSpPr txBox="1">
              <a:spLocks noChangeArrowheads="1"/>
            </p:cNvSpPr>
            <p:nvPr userDrawn="1"/>
          </p:nvSpPr>
          <p:spPr bwMode="auto">
            <a:xfrm>
              <a:off x="7702869" y="6597951"/>
              <a:ext cx="492145" cy="245779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 eaLnBrk="0" hangingPunct="0">
                <a:defRPr sz="16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16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16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16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16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1000" i="1" dirty="0">
                  <a:solidFill>
                    <a:schemeClr val="bg1">
                      <a:lumMod val="50000"/>
                    </a:schemeClr>
                  </a:solidFill>
                  <a:latin typeface="Arial Narrow" pitchFamily="34" charset="0"/>
                  <a:ea typeface="+mn-ea"/>
                </a:rPr>
                <a:t>Social</a:t>
              </a:r>
            </a:p>
          </p:txBody>
        </p:sp>
        <p:sp>
          <p:nvSpPr>
            <p:cNvPr id="19" name="TextBox 2"/>
            <p:cNvSpPr txBox="1">
              <a:spLocks noChangeArrowheads="1"/>
            </p:cNvSpPr>
            <p:nvPr userDrawn="1"/>
          </p:nvSpPr>
          <p:spPr bwMode="auto">
            <a:xfrm>
              <a:off x="757269" y="6597951"/>
              <a:ext cx="679478" cy="245779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 eaLnBrk="0" hangingPunct="0">
                <a:defRPr sz="16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16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16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16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16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1000" i="1" dirty="0">
                  <a:solidFill>
                    <a:schemeClr val="bg1">
                      <a:lumMod val="50000"/>
                    </a:schemeClr>
                  </a:solidFill>
                  <a:latin typeface="Arial Narrow" pitchFamily="34" charset="0"/>
                  <a:ea typeface="+mn-ea"/>
                </a:rPr>
                <a:t>Computer</a:t>
              </a:r>
            </a:p>
          </p:txBody>
        </p:sp>
        <p:sp>
          <p:nvSpPr>
            <p:cNvPr id="20" name="TextBox 2"/>
            <p:cNvSpPr txBox="1">
              <a:spLocks noChangeArrowheads="1"/>
            </p:cNvSpPr>
            <p:nvPr userDrawn="1"/>
          </p:nvSpPr>
          <p:spPr bwMode="auto">
            <a:xfrm>
              <a:off x="8341070" y="6597951"/>
              <a:ext cx="747744" cy="245779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 eaLnBrk="0" hangingPunct="0">
                <a:defRPr sz="16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16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16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16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16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1000" i="1" dirty="0">
                  <a:solidFill>
                    <a:schemeClr val="bg1">
                      <a:lumMod val="50000"/>
                    </a:schemeClr>
                  </a:solidFill>
                  <a:latin typeface="Arial Narrow" pitchFamily="34" charset="0"/>
                  <a:ea typeface="+mn-ea"/>
                </a:rPr>
                <a:t>Humanities</a:t>
              </a:r>
            </a:p>
          </p:txBody>
        </p:sp>
        <p:sp>
          <p:nvSpPr>
            <p:cNvPr id="21" name="TextBox 2"/>
            <p:cNvSpPr txBox="1">
              <a:spLocks noChangeArrowheads="1"/>
            </p:cNvSpPr>
            <p:nvPr userDrawn="1"/>
          </p:nvSpPr>
          <p:spPr bwMode="auto">
            <a:xfrm>
              <a:off x="3151318" y="6597951"/>
              <a:ext cx="454044" cy="245779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 eaLnBrk="0" hangingPunct="0">
                <a:defRPr sz="16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16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16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16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16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1000" i="1" dirty="0">
                  <a:solidFill>
                    <a:schemeClr val="bg1">
                      <a:lumMod val="50000"/>
                    </a:schemeClr>
                  </a:solidFill>
                  <a:latin typeface="Arial Narrow" pitchFamily="34" charset="0"/>
                  <a:ea typeface="+mn-ea"/>
                </a:rPr>
                <a:t>Earth</a:t>
              </a:r>
            </a:p>
          </p:txBody>
        </p:sp>
      </p:grp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3181504"/>
            <a:ext cx="8077200" cy="535531"/>
          </a:xfrm>
        </p:spPr>
        <p:txBody>
          <a:bodyPr tIns="45720" bIns="45720" anchor="t"/>
          <a:lstStyle>
            <a:lvl1pPr algn="ctr">
              <a:defRPr sz="32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762000" y="1330758"/>
            <a:ext cx="7620000" cy="1752600"/>
          </a:xfrm>
        </p:spPr>
        <p:txBody>
          <a:bodyPr/>
          <a:lstStyle/>
          <a:p>
            <a:pPr lvl="0"/>
            <a:endParaRPr lang="en-GB" noProof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62000" y="719330"/>
            <a:ext cx="7620000" cy="38735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762000" y="1330758"/>
            <a:ext cx="7620000" cy="17526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62000" y="719330"/>
            <a:ext cx="7620000" cy="38735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63040"/>
            <a:ext cx="8229600" cy="1488100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3pPr>
              <a:spcBef>
                <a:spcPts val="600"/>
              </a:spcBef>
              <a:spcAft>
                <a:spcPts val="0"/>
              </a:spcAft>
              <a:defRPr/>
            </a:lvl3pPr>
            <a:lvl4pPr>
              <a:spcBef>
                <a:spcPts val="600"/>
              </a:spcBef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63040"/>
            <a:ext cx="3886200" cy="14296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463040"/>
            <a:ext cx="3886200" cy="14296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261610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1769715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261610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1769715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62000" y="719330"/>
            <a:ext cx="7620000" cy="38735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1769715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0" descr="E:\SciTech\Meetings\2014\GUIRR-RK\altruism_galaxy_nolabel_sm2.jpg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623300" y="19050"/>
            <a:ext cx="50165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59" descr="E:\SciTech\9612\00_STHmap\sth_cl1_bm25_sm2.jpg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9050" y="19050"/>
            <a:ext cx="50165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3" name="TextBox 112"/>
          <p:cNvSpPr txBox="1"/>
          <p:nvPr userDrawn="1"/>
        </p:nvSpPr>
        <p:spPr>
          <a:xfrm>
            <a:off x="5794375" y="142875"/>
            <a:ext cx="2614613" cy="2778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200" dirty="0">
                <a:latin typeface="Arial" pitchFamily="34" charset="0"/>
              </a:rPr>
              <a:t>Better Maps   </a:t>
            </a:r>
            <a:r>
              <a:rPr lang="en-US" sz="800" dirty="0">
                <a:latin typeface="Arial" pitchFamily="34" charset="0"/>
              </a:rPr>
              <a:t>●</a:t>
            </a:r>
            <a:r>
              <a:rPr lang="en-US" sz="1200" dirty="0">
                <a:latin typeface="Arial" pitchFamily="34" charset="0"/>
              </a:rPr>
              <a:t>   Better Solutions</a:t>
            </a:r>
          </a:p>
        </p:txBody>
      </p:sp>
      <p:sp>
        <p:nvSpPr>
          <p:cNvPr id="114" name="TextBox 113"/>
          <p:cNvSpPr txBox="1"/>
          <p:nvPr userDrawn="1"/>
        </p:nvSpPr>
        <p:spPr>
          <a:xfrm>
            <a:off x="735013" y="80963"/>
            <a:ext cx="1924050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dirty="0">
                <a:latin typeface="Arial Narrow" pitchFamily="34" charset="0"/>
              </a:rPr>
              <a:t>S</a:t>
            </a:r>
            <a:r>
              <a:rPr lang="en-US" sz="1400" dirty="0">
                <a:latin typeface="Arial Narrow" pitchFamily="34" charset="0"/>
              </a:rPr>
              <a:t>CI</a:t>
            </a:r>
            <a:r>
              <a:rPr lang="en-US" sz="2000" dirty="0">
                <a:latin typeface="Arial Narrow" pitchFamily="34" charset="0"/>
              </a:rPr>
              <a:t>T</a:t>
            </a:r>
            <a:r>
              <a:rPr lang="en-US" sz="1400" dirty="0">
                <a:latin typeface="Arial Narrow" pitchFamily="34" charset="0"/>
              </a:rPr>
              <a:t>ECH </a:t>
            </a:r>
            <a:r>
              <a:rPr lang="en-US" sz="2000" dirty="0">
                <a:latin typeface="Arial Narrow" pitchFamily="34" charset="0"/>
              </a:rPr>
              <a:t>S</a:t>
            </a:r>
            <a:r>
              <a:rPr lang="en-US" sz="1400" dirty="0">
                <a:latin typeface="Arial Narrow" pitchFamily="34" charset="0"/>
              </a:rPr>
              <a:t>TRATEGIES</a:t>
            </a:r>
          </a:p>
        </p:txBody>
      </p:sp>
      <p:sp>
        <p:nvSpPr>
          <p:cNvPr id="32" name="Rectangle 45"/>
          <p:cNvSpPr>
            <a:spLocks noChangeArrowheads="1"/>
          </p:cNvSpPr>
          <p:nvPr userDrawn="1"/>
        </p:nvSpPr>
        <p:spPr bwMode="auto">
          <a:xfrm>
            <a:off x="3175" y="558800"/>
            <a:ext cx="9144000" cy="663575"/>
          </a:xfrm>
          <a:prstGeom prst="rect">
            <a:avLst/>
          </a:prstGeom>
          <a:gradFill rotWithShape="0">
            <a:gsLst>
              <a:gs pos="0">
                <a:srgbClr val="DDDDDD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/>
        </p:spPr>
        <p:txBody>
          <a:bodyPr wrap="none" anchor="ctr"/>
          <a:lstStyle>
            <a:lvl1pPr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endParaRPr lang="en-US" altLang="en-US" sz="1200" dirty="0">
              <a:latin typeface="Arial Narrow" pitchFamily="34" charset="0"/>
            </a:endParaRPr>
          </a:p>
        </p:txBody>
      </p:sp>
      <p:sp>
        <p:nvSpPr>
          <p:cNvPr id="11" name="Rectangle 8"/>
          <p:cNvSpPr txBox="1">
            <a:spLocks noChangeArrowheads="1"/>
          </p:cNvSpPr>
          <p:nvPr userDrawn="1"/>
        </p:nvSpPr>
        <p:spPr bwMode="auto">
          <a:xfrm>
            <a:off x="8742363" y="6330950"/>
            <a:ext cx="381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tIns="0"/>
          <a:lstStyle/>
          <a:p>
            <a:pPr algn="r">
              <a:defRPr/>
            </a:pPr>
            <a:fld id="{C01D257B-A346-4D57-AD1C-9790AD165F84}" type="slidenum">
              <a:rPr lang="en-GB" sz="1200">
                <a:latin typeface="Arial" pitchFamily="34" charset="0"/>
                <a:cs typeface="Arial" pitchFamily="34" charset="0"/>
              </a:rPr>
              <a:pPr algn="r">
                <a:defRPr/>
              </a:pPr>
              <a:t>‹#›</a:t>
            </a:fld>
            <a:endParaRPr lang="en-GB" sz="1200">
              <a:latin typeface="Arial" pitchFamily="34" charset="0"/>
              <a:cs typeface="Arial" pitchFamily="34" charset="0"/>
            </a:endParaRPr>
          </a:p>
        </p:txBody>
      </p:sp>
      <p:sp>
        <p:nvSpPr>
          <p:cNvPr id="103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822325"/>
            <a:ext cx="8229600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/>
              <a:t>CLICK TO ADD MASTER</a:t>
            </a:r>
          </a:p>
        </p:txBody>
      </p:sp>
      <p:sp>
        <p:nvSpPr>
          <p:cNvPr id="103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63675"/>
            <a:ext cx="8229600" cy="127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/>
              <a:t>First Level</a:t>
            </a:r>
          </a:p>
          <a:p>
            <a:pPr lvl="2"/>
            <a:r>
              <a:rPr lang="en-GB"/>
              <a:t>Second level</a:t>
            </a:r>
          </a:p>
          <a:p>
            <a:pPr lvl="3"/>
            <a:r>
              <a:rPr lang="en-GB"/>
              <a:t>Third level</a:t>
            </a:r>
          </a:p>
          <a:p>
            <a:pPr lvl="4"/>
            <a:r>
              <a:rPr lang="en-GB"/>
              <a:t>Fourth level</a:t>
            </a:r>
          </a:p>
        </p:txBody>
      </p:sp>
      <p:grpSp>
        <p:nvGrpSpPr>
          <p:cNvPr id="1034" name="Group 111"/>
          <p:cNvGrpSpPr>
            <a:grpSpLocks/>
          </p:cNvGrpSpPr>
          <p:nvPr userDrawn="1"/>
        </p:nvGrpSpPr>
        <p:grpSpPr bwMode="auto">
          <a:xfrm>
            <a:off x="0" y="6583363"/>
            <a:ext cx="9134475" cy="274637"/>
            <a:chOff x="0" y="6583680"/>
            <a:chExt cx="9134853" cy="274320"/>
          </a:xfrm>
        </p:grpSpPr>
        <p:grpSp>
          <p:nvGrpSpPr>
            <p:cNvPr id="1035" name="Group 107"/>
            <p:cNvGrpSpPr>
              <a:grpSpLocks/>
            </p:cNvGrpSpPr>
            <p:nvPr userDrawn="1"/>
          </p:nvGrpSpPr>
          <p:grpSpPr bwMode="auto">
            <a:xfrm>
              <a:off x="0" y="6583680"/>
              <a:ext cx="9134853" cy="274320"/>
              <a:chOff x="0" y="5977423"/>
              <a:chExt cx="9134853" cy="274320"/>
            </a:xfrm>
          </p:grpSpPr>
          <p:sp>
            <p:nvSpPr>
              <p:cNvPr id="34" name="Rectangle 33"/>
              <p:cNvSpPr/>
              <p:nvPr userDrawn="1"/>
            </p:nvSpPr>
            <p:spPr bwMode="auto">
              <a:xfrm>
                <a:off x="685828" y="5977423"/>
                <a:ext cx="73028" cy="274320"/>
              </a:xfrm>
              <a:prstGeom prst="rect">
                <a:avLst/>
              </a:prstGeom>
              <a:solidFill>
                <a:srgbClr val="7030A0"/>
              </a:solidFill>
              <a:ln w="190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>
                  <a:defRPr/>
                </a:pPr>
                <a:endParaRPr lang="en-US" sz="1200">
                  <a:latin typeface="Arial Narrow" pitchFamily="34" charset="0"/>
                </a:endParaRPr>
              </a:p>
            </p:txBody>
          </p:sp>
          <p:grpSp>
            <p:nvGrpSpPr>
              <p:cNvPr id="1049" name="Group 77"/>
              <p:cNvGrpSpPr>
                <a:grpSpLocks/>
              </p:cNvGrpSpPr>
              <p:nvPr userDrawn="1"/>
            </p:nvGrpSpPr>
            <p:grpSpPr bwMode="auto">
              <a:xfrm>
                <a:off x="1517904" y="5977423"/>
                <a:ext cx="749805" cy="274320"/>
                <a:chOff x="885152" y="3086105"/>
                <a:chExt cx="749805" cy="274320"/>
              </a:xfrm>
            </p:grpSpPr>
            <p:sp>
              <p:nvSpPr>
                <p:cNvPr id="45" name="Rectangle 44"/>
                <p:cNvSpPr/>
                <p:nvPr userDrawn="1"/>
              </p:nvSpPr>
              <p:spPr bwMode="auto">
                <a:xfrm>
                  <a:off x="884961" y="3086105"/>
                  <a:ext cx="685828" cy="274320"/>
                </a:xfrm>
                <a:prstGeom prst="rect">
                  <a:avLst/>
                </a:prstGeom>
                <a:gradFill>
                  <a:gsLst>
                    <a:gs pos="0">
                      <a:srgbClr val="0000FF">
                        <a:alpha val="30000"/>
                      </a:srgbClr>
                    </a:gs>
                    <a:gs pos="100000">
                      <a:schemeClr val="bg1"/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lin ang="10800000" scaled="1"/>
                </a:gradFill>
                <a:ln w="1905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anchor="ctr"/>
                <a:lstStyle/>
                <a:p>
                  <a:pPr>
                    <a:defRPr/>
                  </a:pPr>
                  <a:endParaRPr lang="en-US" sz="1200">
                    <a:latin typeface="Arial Narrow" pitchFamily="34" charset="0"/>
                  </a:endParaRPr>
                </a:p>
              </p:txBody>
            </p:sp>
            <p:sp>
              <p:nvSpPr>
                <p:cNvPr id="46" name="Rectangle 45"/>
                <p:cNvSpPr/>
                <p:nvPr userDrawn="1"/>
              </p:nvSpPr>
              <p:spPr bwMode="auto">
                <a:xfrm>
                  <a:off x="1561264" y="3086105"/>
                  <a:ext cx="73028" cy="274320"/>
                </a:xfrm>
                <a:prstGeom prst="rect">
                  <a:avLst/>
                </a:prstGeom>
                <a:solidFill>
                  <a:srgbClr val="0000FF"/>
                </a:solidFill>
                <a:ln w="1905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anchor="ctr"/>
                <a:lstStyle/>
                <a:p>
                  <a:pPr>
                    <a:defRPr/>
                  </a:pPr>
                  <a:endParaRPr lang="en-US" sz="1200">
                    <a:latin typeface="Arial Narrow" pitchFamily="34" charset="0"/>
                  </a:endParaRPr>
                </a:p>
              </p:txBody>
            </p:sp>
          </p:grpSp>
          <p:sp>
            <p:nvSpPr>
              <p:cNvPr id="33" name="Rectangle 32"/>
              <p:cNvSpPr/>
              <p:nvPr userDrawn="1"/>
            </p:nvSpPr>
            <p:spPr bwMode="auto">
              <a:xfrm>
                <a:off x="0" y="5977423"/>
                <a:ext cx="685828" cy="274320"/>
              </a:xfrm>
              <a:prstGeom prst="rect">
                <a:avLst/>
              </a:prstGeom>
              <a:gradFill>
                <a:gsLst>
                  <a:gs pos="0">
                    <a:srgbClr val="7030A0">
                      <a:alpha val="30000"/>
                    </a:srgbClr>
                  </a:gs>
                  <a:gs pos="100000">
                    <a:schemeClr val="bg1"/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lin ang="10800000" scaled="1"/>
              </a:gradFill>
              <a:ln w="190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>
                  <a:defRPr/>
                </a:pPr>
                <a:endParaRPr lang="en-US" sz="1200">
                  <a:latin typeface="Arial Narrow" pitchFamily="34" charset="0"/>
                </a:endParaRPr>
              </a:p>
            </p:txBody>
          </p:sp>
          <p:grpSp>
            <p:nvGrpSpPr>
              <p:cNvPr id="1051" name="Group 96"/>
              <p:cNvGrpSpPr>
                <a:grpSpLocks/>
              </p:cNvGrpSpPr>
              <p:nvPr userDrawn="1"/>
            </p:nvGrpSpPr>
            <p:grpSpPr bwMode="auto">
              <a:xfrm>
                <a:off x="2286000" y="5977423"/>
                <a:ext cx="749805" cy="274320"/>
                <a:chOff x="1172273" y="2866645"/>
                <a:chExt cx="749805" cy="274320"/>
              </a:xfrm>
            </p:grpSpPr>
            <p:sp>
              <p:nvSpPr>
                <p:cNvPr id="58" name="Rectangle 57"/>
                <p:cNvSpPr/>
                <p:nvPr userDrawn="1"/>
              </p:nvSpPr>
              <p:spPr bwMode="auto">
                <a:xfrm>
                  <a:off x="1172368" y="2866645"/>
                  <a:ext cx="685828" cy="274320"/>
                </a:xfrm>
                <a:prstGeom prst="rect">
                  <a:avLst/>
                </a:prstGeom>
                <a:gradFill>
                  <a:gsLst>
                    <a:gs pos="0">
                      <a:srgbClr val="00FFFF">
                        <a:alpha val="30000"/>
                      </a:srgbClr>
                    </a:gs>
                    <a:gs pos="100000">
                      <a:schemeClr val="bg1"/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lin ang="10800000" scaled="1"/>
                </a:gradFill>
                <a:ln w="1905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anchor="ctr"/>
                <a:lstStyle/>
                <a:p>
                  <a:pPr>
                    <a:defRPr/>
                  </a:pPr>
                  <a:endParaRPr lang="en-US" sz="1200">
                    <a:latin typeface="Arial Narrow" pitchFamily="34" charset="0"/>
                  </a:endParaRPr>
                </a:p>
              </p:txBody>
            </p:sp>
            <p:sp>
              <p:nvSpPr>
                <p:cNvPr id="59" name="Rectangle 58"/>
                <p:cNvSpPr/>
                <p:nvPr userDrawn="1"/>
              </p:nvSpPr>
              <p:spPr bwMode="auto">
                <a:xfrm>
                  <a:off x="1848671" y="2866645"/>
                  <a:ext cx="73028" cy="274320"/>
                </a:xfrm>
                <a:prstGeom prst="rect">
                  <a:avLst/>
                </a:prstGeom>
                <a:solidFill>
                  <a:srgbClr val="00FFFF"/>
                </a:solidFill>
                <a:ln w="1905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anchor="ctr"/>
                <a:lstStyle/>
                <a:p>
                  <a:pPr>
                    <a:defRPr/>
                  </a:pPr>
                  <a:endParaRPr lang="en-US" sz="1200">
                    <a:latin typeface="Arial Narrow" pitchFamily="34" charset="0"/>
                  </a:endParaRPr>
                </a:p>
              </p:txBody>
            </p:sp>
          </p:grpSp>
          <p:grpSp>
            <p:nvGrpSpPr>
              <p:cNvPr id="1052" name="Group 99"/>
              <p:cNvGrpSpPr>
                <a:grpSpLocks/>
              </p:cNvGrpSpPr>
              <p:nvPr userDrawn="1"/>
            </p:nvGrpSpPr>
            <p:grpSpPr bwMode="auto">
              <a:xfrm>
                <a:off x="4572000" y="5977423"/>
                <a:ext cx="749805" cy="274320"/>
                <a:chOff x="1324673" y="3212287"/>
                <a:chExt cx="749805" cy="274320"/>
              </a:xfrm>
            </p:grpSpPr>
            <p:sp>
              <p:nvSpPr>
                <p:cNvPr id="79" name="Rectangle 78"/>
                <p:cNvSpPr/>
                <p:nvPr userDrawn="1"/>
              </p:nvSpPr>
              <p:spPr bwMode="auto">
                <a:xfrm>
                  <a:off x="1324862" y="3212287"/>
                  <a:ext cx="685828" cy="274320"/>
                </a:xfrm>
                <a:prstGeom prst="rect">
                  <a:avLst/>
                </a:prstGeom>
                <a:gradFill>
                  <a:gsLst>
                    <a:gs pos="0">
                      <a:srgbClr val="C00000">
                        <a:alpha val="30000"/>
                      </a:srgbClr>
                    </a:gs>
                    <a:gs pos="100000">
                      <a:schemeClr val="bg1"/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lin ang="10800000" scaled="1"/>
                </a:gradFill>
                <a:ln w="1905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anchor="ctr"/>
                <a:lstStyle/>
                <a:p>
                  <a:pPr>
                    <a:defRPr/>
                  </a:pPr>
                  <a:endParaRPr lang="en-US" sz="1200">
                    <a:latin typeface="Arial Narrow" pitchFamily="34" charset="0"/>
                  </a:endParaRPr>
                </a:p>
              </p:txBody>
            </p:sp>
            <p:sp>
              <p:nvSpPr>
                <p:cNvPr id="80" name="Rectangle 79"/>
                <p:cNvSpPr/>
                <p:nvPr userDrawn="1"/>
              </p:nvSpPr>
              <p:spPr bwMode="auto">
                <a:xfrm>
                  <a:off x="2001165" y="3212287"/>
                  <a:ext cx="73028" cy="274320"/>
                </a:xfrm>
                <a:prstGeom prst="rect">
                  <a:avLst/>
                </a:prstGeom>
                <a:solidFill>
                  <a:srgbClr val="C00000"/>
                </a:solidFill>
                <a:ln w="1905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anchor="ctr"/>
                <a:lstStyle/>
                <a:p>
                  <a:pPr>
                    <a:defRPr/>
                  </a:pPr>
                  <a:endParaRPr lang="en-US" sz="1200">
                    <a:latin typeface="Arial Narrow" pitchFamily="34" charset="0"/>
                  </a:endParaRPr>
                </a:p>
              </p:txBody>
            </p:sp>
          </p:grpSp>
          <p:grpSp>
            <p:nvGrpSpPr>
              <p:cNvPr id="1053" name="Group 101"/>
              <p:cNvGrpSpPr>
                <a:grpSpLocks/>
              </p:cNvGrpSpPr>
              <p:nvPr userDrawn="1"/>
            </p:nvGrpSpPr>
            <p:grpSpPr bwMode="auto">
              <a:xfrm>
                <a:off x="5330952" y="5977423"/>
                <a:ext cx="749805" cy="274320"/>
                <a:chOff x="4628693" y="5977423"/>
                <a:chExt cx="749805" cy="274320"/>
              </a:xfrm>
            </p:grpSpPr>
            <p:sp>
              <p:nvSpPr>
                <p:cNvPr id="81" name="Rectangle 80"/>
                <p:cNvSpPr/>
                <p:nvPr userDrawn="1"/>
              </p:nvSpPr>
              <p:spPr bwMode="auto">
                <a:xfrm>
                  <a:off x="4628787" y="5977423"/>
                  <a:ext cx="685828" cy="274320"/>
                </a:xfrm>
                <a:prstGeom prst="rect">
                  <a:avLst/>
                </a:prstGeom>
                <a:gradFill>
                  <a:gsLst>
                    <a:gs pos="0">
                      <a:srgbClr val="FD7A9C">
                        <a:alpha val="30000"/>
                      </a:srgbClr>
                    </a:gs>
                    <a:gs pos="100000">
                      <a:schemeClr val="bg1"/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lin ang="10800000" scaled="1"/>
                </a:gradFill>
                <a:ln w="1905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anchor="ctr"/>
                <a:lstStyle/>
                <a:p>
                  <a:pPr>
                    <a:defRPr/>
                  </a:pPr>
                  <a:endParaRPr lang="en-US" sz="1200">
                    <a:latin typeface="Arial Narrow" pitchFamily="34" charset="0"/>
                  </a:endParaRPr>
                </a:p>
              </p:txBody>
            </p:sp>
            <p:sp>
              <p:nvSpPr>
                <p:cNvPr id="82" name="Rectangle 81"/>
                <p:cNvSpPr/>
                <p:nvPr userDrawn="1"/>
              </p:nvSpPr>
              <p:spPr bwMode="auto">
                <a:xfrm>
                  <a:off x="5305090" y="5977423"/>
                  <a:ext cx="73028" cy="274320"/>
                </a:xfrm>
                <a:prstGeom prst="rect">
                  <a:avLst/>
                </a:prstGeom>
                <a:solidFill>
                  <a:srgbClr val="FD7A9C"/>
                </a:solidFill>
                <a:ln w="1905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anchor="ctr"/>
                <a:lstStyle/>
                <a:p>
                  <a:pPr>
                    <a:defRPr/>
                  </a:pPr>
                  <a:endParaRPr lang="en-US" sz="1200">
                    <a:latin typeface="Arial Narrow" pitchFamily="34" charset="0"/>
                  </a:endParaRPr>
                </a:p>
              </p:txBody>
            </p:sp>
          </p:grpSp>
          <p:grpSp>
            <p:nvGrpSpPr>
              <p:cNvPr id="1054" name="Group 102"/>
              <p:cNvGrpSpPr>
                <a:grpSpLocks/>
              </p:cNvGrpSpPr>
              <p:nvPr userDrawn="1"/>
            </p:nvGrpSpPr>
            <p:grpSpPr bwMode="auto">
              <a:xfrm>
                <a:off x="6089904" y="5977423"/>
                <a:ext cx="749805" cy="274320"/>
                <a:chOff x="1629473" y="3903571"/>
                <a:chExt cx="749805" cy="274320"/>
              </a:xfrm>
            </p:grpSpPr>
            <p:sp>
              <p:nvSpPr>
                <p:cNvPr id="83" name="Rectangle 82"/>
                <p:cNvSpPr/>
                <p:nvPr userDrawn="1"/>
              </p:nvSpPr>
              <p:spPr bwMode="auto">
                <a:xfrm>
                  <a:off x="1629471" y="3903571"/>
                  <a:ext cx="685828" cy="274320"/>
                </a:xfrm>
                <a:prstGeom prst="rect">
                  <a:avLst/>
                </a:prstGeom>
                <a:gradFill>
                  <a:gsLst>
                    <a:gs pos="0">
                      <a:srgbClr val="F8E435">
                        <a:alpha val="30000"/>
                      </a:srgbClr>
                    </a:gs>
                    <a:gs pos="100000">
                      <a:schemeClr val="bg1"/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lin ang="10800000" scaled="1"/>
                </a:gradFill>
                <a:ln w="1905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anchor="ctr"/>
                <a:lstStyle/>
                <a:p>
                  <a:pPr>
                    <a:defRPr/>
                  </a:pPr>
                  <a:endParaRPr lang="en-US" sz="1200">
                    <a:latin typeface="Arial Narrow" pitchFamily="34" charset="0"/>
                  </a:endParaRPr>
                </a:p>
              </p:txBody>
            </p:sp>
            <p:sp>
              <p:nvSpPr>
                <p:cNvPr id="84" name="Rectangle 83"/>
                <p:cNvSpPr/>
                <p:nvPr userDrawn="1"/>
              </p:nvSpPr>
              <p:spPr bwMode="auto">
                <a:xfrm>
                  <a:off x="2305774" y="3903571"/>
                  <a:ext cx="73028" cy="274320"/>
                </a:xfrm>
                <a:prstGeom prst="rect">
                  <a:avLst/>
                </a:prstGeom>
                <a:solidFill>
                  <a:srgbClr val="F8E435"/>
                </a:solidFill>
                <a:ln w="1905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anchor="ctr"/>
                <a:lstStyle/>
                <a:p>
                  <a:pPr>
                    <a:defRPr/>
                  </a:pPr>
                  <a:endParaRPr lang="en-US" sz="1200">
                    <a:latin typeface="Arial Narrow" pitchFamily="34" charset="0"/>
                  </a:endParaRPr>
                </a:p>
              </p:txBody>
            </p:sp>
          </p:grpSp>
          <p:grpSp>
            <p:nvGrpSpPr>
              <p:cNvPr id="1055" name="Group 103"/>
              <p:cNvGrpSpPr>
                <a:grpSpLocks/>
              </p:cNvGrpSpPr>
              <p:nvPr userDrawn="1"/>
            </p:nvGrpSpPr>
            <p:grpSpPr bwMode="auto">
              <a:xfrm>
                <a:off x="6858000" y="5977423"/>
                <a:ext cx="749805" cy="274320"/>
                <a:chOff x="1781873" y="4249213"/>
                <a:chExt cx="749805" cy="274320"/>
              </a:xfrm>
            </p:grpSpPr>
            <p:sp>
              <p:nvSpPr>
                <p:cNvPr id="85" name="Rectangle 84"/>
                <p:cNvSpPr/>
                <p:nvPr userDrawn="1"/>
              </p:nvSpPr>
              <p:spPr bwMode="auto">
                <a:xfrm>
                  <a:off x="1782157" y="4249213"/>
                  <a:ext cx="685828" cy="274320"/>
                </a:xfrm>
                <a:prstGeom prst="rect">
                  <a:avLst/>
                </a:prstGeom>
                <a:gradFill>
                  <a:gsLst>
                    <a:gs pos="0">
                      <a:srgbClr val="FF3A20">
                        <a:alpha val="30000"/>
                      </a:srgbClr>
                    </a:gs>
                    <a:gs pos="100000">
                      <a:schemeClr val="bg1"/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lin ang="10800000" scaled="1"/>
                </a:gradFill>
                <a:ln w="1905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anchor="ctr"/>
                <a:lstStyle/>
                <a:p>
                  <a:pPr>
                    <a:defRPr/>
                  </a:pPr>
                  <a:endParaRPr lang="en-US" sz="1200">
                    <a:latin typeface="Arial Narrow" pitchFamily="34" charset="0"/>
                  </a:endParaRPr>
                </a:p>
              </p:txBody>
            </p:sp>
            <p:sp>
              <p:nvSpPr>
                <p:cNvPr id="86" name="Rectangle 85"/>
                <p:cNvSpPr/>
                <p:nvPr userDrawn="1"/>
              </p:nvSpPr>
              <p:spPr bwMode="auto">
                <a:xfrm>
                  <a:off x="2458460" y="4249213"/>
                  <a:ext cx="73028" cy="274320"/>
                </a:xfrm>
                <a:prstGeom prst="rect">
                  <a:avLst/>
                </a:prstGeom>
                <a:solidFill>
                  <a:srgbClr val="FF3A20"/>
                </a:solidFill>
                <a:ln w="1905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anchor="ctr"/>
                <a:lstStyle/>
                <a:p>
                  <a:pPr>
                    <a:defRPr/>
                  </a:pPr>
                  <a:endParaRPr lang="en-US" sz="1200">
                    <a:latin typeface="Arial Narrow" pitchFamily="34" charset="0"/>
                  </a:endParaRPr>
                </a:p>
              </p:txBody>
            </p:sp>
          </p:grpSp>
          <p:grpSp>
            <p:nvGrpSpPr>
              <p:cNvPr id="1056" name="Group 104"/>
              <p:cNvGrpSpPr>
                <a:grpSpLocks/>
              </p:cNvGrpSpPr>
              <p:nvPr userDrawn="1"/>
            </p:nvGrpSpPr>
            <p:grpSpPr bwMode="auto">
              <a:xfrm>
                <a:off x="7616952" y="5977423"/>
                <a:ext cx="749805" cy="274320"/>
                <a:chOff x="1934273" y="4594855"/>
                <a:chExt cx="749805" cy="274320"/>
              </a:xfrm>
            </p:grpSpPr>
            <p:sp>
              <p:nvSpPr>
                <p:cNvPr id="87" name="Rectangle 86"/>
                <p:cNvSpPr/>
                <p:nvPr userDrawn="1"/>
              </p:nvSpPr>
              <p:spPr bwMode="auto">
                <a:xfrm>
                  <a:off x="1934461" y="4594855"/>
                  <a:ext cx="685828" cy="274320"/>
                </a:xfrm>
                <a:prstGeom prst="rect">
                  <a:avLst/>
                </a:prstGeom>
                <a:gradFill>
                  <a:gsLst>
                    <a:gs pos="0">
                      <a:srgbClr val="FFCBB1">
                        <a:alpha val="30000"/>
                      </a:srgbClr>
                    </a:gs>
                    <a:gs pos="100000">
                      <a:schemeClr val="bg1"/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lin ang="10800000" scaled="1"/>
                </a:gradFill>
                <a:ln w="1905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anchor="ctr"/>
                <a:lstStyle/>
                <a:p>
                  <a:pPr>
                    <a:defRPr/>
                  </a:pPr>
                  <a:endParaRPr lang="en-US" sz="1200">
                    <a:latin typeface="Arial Narrow" pitchFamily="34" charset="0"/>
                  </a:endParaRPr>
                </a:p>
              </p:txBody>
            </p:sp>
            <p:sp>
              <p:nvSpPr>
                <p:cNvPr id="88" name="Rectangle 87"/>
                <p:cNvSpPr/>
                <p:nvPr userDrawn="1"/>
              </p:nvSpPr>
              <p:spPr bwMode="auto">
                <a:xfrm>
                  <a:off x="2610764" y="4594855"/>
                  <a:ext cx="73028" cy="274320"/>
                </a:xfrm>
                <a:prstGeom prst="rect">
                  <a:avLst/>
                </a:prstGeom>
                <a:solidFill>
                  <a:srgbClr val="FFCBB1"/>
                </a:solidFill>
                <a:ln w="1905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anchor="ctr"/>
                <a:lstStyle/>
                <a:p>
                  <a:pPr>
                    <a:defRPr/>
                  </a:pPr>
                  <a:endParaRPr lang="en-US" sz="1200">
                    <a:latin typeface="Arial Narrow" pitchFamily="34" charset="0"/>
                  </a:endParaRPr>
                </a:p>
              </p:txBody>
            </p:sp>
          </p:grpSp>
          <p:grpSp>
            <p:nvGrpSpPr>
              <p:cNvPr id="1057" name="Group 105"/>
              <p:cNvGrpSpPr>
                <a:grpSpLocks/>
              </p:cNvGrpSpPr>
              <p:nvPr userDrawn="1"/>
            </p:nvGrpSpPr>
            <p:grpSpPr bwMode="auto">
              <a:xfrm>
                <a:off x="3803904" y="5977423"/>
                <a:ext cx="749805" cy="274320"/>
                <a:chOff x="2086673" y="4940497"/>
                <a:chExt cx="749805" cy="274320"/>
              </a:xfrm>
            </p:grpSpPr>
            <p:sp>
              <p:nvSpPr>
                <p:cNvPr id="89" name="Rectangle 88"/>
                <p:cNvSpPr/>
                <p:nvPr userDrawn="1"/>
              </p:nvSpPr>
              <p:spPr bwMode="auto">
                <a:xfrm>
                  <a:off x="2086576" y="4940497"/>
                  <a:ext cx="685828" cy="274320"/>
                </a:xfrm>
                <a:prstGeom prst="rect">
                  <a:avLst/>
                </a:prstGeom>
                <a:gradFill>
                  <a:gsLst>
                    <a:gs pos="0">
                      <a:srgbClr val="008000">
                        <a:alpha val="30000"/>
                      </a:srgbClr>
                    </a:gs>
                    <a:gs pos="100000">
                      <a:schemeClr val="bg1"/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lin ang="10800000" scaled="1"/>
                </a:gradFill>
                <a:ln w="1905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anchor="ctr"/>
                <a:lstStyle/>
                <a:p>
                  <a:pPr>
                    <a:defRPr/>
                  </a:pPr>
                  <a:endParaRPr lang="en-US" sz="1200">
                    <a:latin typeface="Arial Narrow" pitchFamily="34" charset="0"/>
                  </a:endParaRPr>
                </a:p>
              </p:txBody>
            </p:sp>
            <p:sp>
              <p:nvSpPr>
                <p:cNvPr id="90" name="Rectangle 89"/>
                <p:cNvSpPr/>
                <p:nvPr userDrawn="1"/>
              </p:nvSpPr>
              <p:spPr bwMode="auto">
                <a:xfrm>
                  <a:off x="2762879" y="4940497"/>
                  <a:ext cx="73028" cy="274320"/>
                </a:xfrm>
                <a:prstGeom prst="rect">
                  <a:avLst/>
                </a:prstGeom>
                <a:solidFill>
                  <a:srgbClr val="008000"/>
                </a:solidFill>
                <a:ln w="1905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anchor="ctr"/>
                <a:lstStyle/>
                <a:p>
                  <a:pPr>
                    <a:defRPr/>
                  </a:pPr>
                  <a:endParaRPr lang="en-US" sz="1200">
                    <a:latin typeface="Arial Narrow" pitchFamily="34" charset="0"/>
                  </a:endParaRPr>
                </a:p>
              </p:txBody>
            </p:sp>
          </p:grpSp>
          <p:grpSp>
            <p:nvGrpSpPr>
              <p:cNvPr id="1058" name="Group 106"/>
              <p:cNvGrpSpPr>
                <a:grpSpLocks/>
              </p:cNvGrpSpPr>
              <p:nvPr userDrawn="1"/>
            </p:nvGrpSpPr>
            <p:grpSpPr bwMode="auto">
              <a:xfrm>
                <a:off x="8385048" y="5977423"/>
                <a:ext cx="749805" cy="274320"/>
                <a:chOff x="2239073" y="5286139"/>
                <a:chExt cx="749805" cy="274320"/>
              </a:xfrm>
            </p:grpSpPr>
            <p:sp>
              <p:nvSpPr>
                <p:cNvPr id="91" name="Rectangle 90"/>
                <p:cNvSpPr/>
                <p:nvPr userDrawn="1"/>
              </p:nvSpPr>
              <p:spPr bwMode="auto">
                <a:xfrm>
                  <a:off x="2239547" y="5286139"/>
                  <a:ext cx="685828" cy="274320"/>
                </a:xfrm>
                <a:prstGeom prst="rect">
                  <a:avLst/>
                </a:prstGeom>
                <a:gradFill>
                  <a:gsLst>
                    <a:gs pos="0">
                      <a:srgbClr val="BEFF3E">
                        <a:alpha val="30000"/>
                      </a:srgbClr>
                    </a:gs>
                    <a:gs pos="100000">
                      <a:schemeClr val="bg1"/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lin ang="10800000" scaled="1"/>
                </a:gradFill>
                <a:ln w="1905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anchor="ctr"/>
                <a:lstStyle/>
                <a:p>
                  <a:pPr>
                    <a:defRPr/>
                  </a:pPr>
                  <a:endParaRPr lang="en-US" sz="1200">
                    <a:latin typeface="Arial Narrow" pitchFamily="34" charset="0"/>
                  </a:endParaRPr>
                </a:p>
              </p:txBody>
            </p:sp>
            <p:sp>
              <p:nvSpPr>
                <p:cNvPr id="92" name="Rectangle 91"/>
                <p:cNvSpPr/>
                <p:nvPr userDrawn="1"/>
              </p:nvSpPr>
              <p:spPr bwMode="auto">
                <a:xfrm>
                  <a:off x="2915850" y="5286139"/>
                  <a:ext cx="73028" cy="274320"/>
                </a:xfrm>
                <a:prstGeom prst="rect">
                  <a:avLst/>
                </a:prstGeom>
                <a:solidFill>
                  <a:srgbClr val="BEFF3E"/>
                </a:solidFill>
                <a:ln w="1905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anchor="ctr"/>
                <a:lstStyle/>
                <a:p>
                  <a:pPr>
                    <a:defRPr/>
                  </a:pPr>
                  <a:endParaRPr lang="en-US" sz="1200">
                    <a:latin typeface="Arial Narrow" pitchFamily="34" charset="0"/>
                  </a:endParaRPr>
                </a:p>
              </p:txBody>
            </p:sp>
          </p:grpSp>
          <p:grpSp>
            <p:nvGrpSpPr>
              <p:cNvPr id="1059" name="Group 98"/>
              <p:cNvGrpSpPr>
                <a:grpSpLocks/>
              </p:cNvGrpSpPr>
              <p:nvPr userDrawn="1"/>
            </p:nvGrpSpPr>
            <p:grpSpPr bwMode="auto">
              <a:xfrm>
                <a:off x="3044952" y="5977423"/>
                <a:ext cx="749805" cy="274320"/>
                <a:chOff x="2391473" y="5631781"/>
                <a:chExt cx="749805" cy="274320"/>
              </a:xfrm>
            </p:grpSpPr>
            <p:sp>
              <p:nvSpPr>
                <p:cNvPr id="93" name="Rectangle 92"/>
                <p:cNvSpPr/>
                <p:nvPr userDrawn="1"/>
              </p:nvSpPr>
              <p:spPr bwMode="auto">
                <a:xfrm>
                  <a:off x="2391472" y="5631781"/>
                  <a:ext cx="685828" cy="274320"/>
                </a:xfrm>
                <a:prstGeom prst="rect">
                  <a:avLst/>
                </a:prstGeom>
                <a:gradFill>
                  <a:gsLst>
                    <a:gs pos="0">
                      <a:srgbClr val="663300">
                        <a:alpha val="30000"/>
                      </a:srgbClr>
                    </a:gs>
                    <a:gs pos="100000">
                      <a:schemeClr val="bg1"/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lin ang="10800000" scaled="1"/>
                </a:gradFill>
                <a:ln w="1905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anchor="ctr"/>
                <a:lstStyle/>
                <a:p>
                  <a:pPr>
                    <a:defRPr/>
                  </a:pPr>
                  <a:endParaRPr lang="en-US" sz="1200">
                    <a:latin typeface="Arial Narrow" pitchFamily="34" charset="0"/>
                  </a:endParaRPr>
                </a:p>
              </p:txBody>
            </p:sp>
            <p:sp>
              <p:nvSpPr>
                <p:cNvPr id="94" name="Rectangle 93"/>
                <p:cNvSpPr/>
                <p:nvPr userDrawn="1"/>
              </p:nvSpPr>
              <p:spPr bwMode="auto">
                <a:xfrm>
                  <a:off x="3067775" y="5631781"/>
                  <a:ext cx="73028" cy="274320"/>
                </a:xfrm>
                <a:prstGeom prst="rect">
                  <a:avLst/>
                </a:prstGeom>
                <a:solidFill>
                  <a:srgbClr val="542A00"/>
                </a:solidFill>
                <a:ln w="1905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anchor="ctr"/>
                <a:lstStyle/>
                <a:p>
                  <a:pPr>
                    <a:defRPr/>
                  </a:pPr>
                  <a:endParaRPr lang="en-US" sz="1200">
                    <a:latin typeface="Arial Narrow" pitchFamily="34" charset="0"/>
                  </a:endParaRPr>
                </a:p>
              </p:txBody>
            </p:sp>
          </p:grpSp>
          <p:grpSp>
            <p:nvGrpSpPr>
              <p:cNvPr id="1060" name="Group 97"/>
              <p:cNvGrpSpPr>
                <a:grpSpLocks/>
              </p:cNvGrpSpPr>
              <p:nvPr userDrawn="1"/>
            </p:nvGrpSpPr>
            <p:grpSpPr bwMode="auto">
              <a:xfrm>
                <a:off x="758952" y="5977423"/>
                <a:ext cx="749805" cy="274320"/>
                <a:chOff x="2543873" y="5977423"/>
                <a:chExt cx="749805" cy="274320"/>
              </a:xfrm>
            </p:grpSpPr>
            <p:sp>
              <p:nvSpPr>
                <p:cNvPr id="95" name="Rectangle 94"/>
                <p:cNvSpPr/>
                <p:nvPr userDrawn="1"/>
              </p:nvSpPr>
              <p:spPr bwMode="auto">
                <a:xfrm>
                  <a:off x="2543777" y="5977423"/>
                  <a:ext cx="685828" cy="274320"/>
                </a:xfrm>
                <a:prstGeom prst="rect">
                  <a:avLst/>
                </a:prstGeom>
                <a:gradFill>
                  <a:gsLst>
                    <a:gs pos="0">
                      <a:srgbClr val="FF00FF">
                        <a:alpha val="29804"/>
                      </a:srgbClr>
                    </a:gs>
                    <a:gs pos="100000">
                      <a:schemeClr val="bg1"/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lin ang="10800000" scaled="1"/>
                </a:gradFill>
                <a:ln w="1905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anchor="ctr"/>
                <a:lstStyle/>
                <a:p>
                  <a:pPr>
                    <a:defRPr/>
                  </a:pPr>
                  <a:endParaRPr lang="en-US" sz="1200">
                    <a:latin typeface="Arial Narrow" pitchFamily="34" charset="0"/>
                  </a:endParaRPr>
                </a:p>
              </p:txBody>
            </p:sp>
            <p:sp>
              <p:nvSpPr>
                <p:cNvPr id="96" name="Rectangle 95"/>
                <p:cNvSpPr/>
                <p:nvPr userDrawn="1"/>
              </p:nvSpPr>
              <p:spPr bwMode="auto">
                <a:xfrm>
                  <a:off x="3220080" y="5977423"/>
                  <a:ext cx="73028" cy="274320"/>
                </a:xfrm>
                <a:prstGeom prst="rect">
                  <a:avLst/>
                </a:prstGeom>
                <a:solidFill>
                  <a:srgbClr val="FF00FF"/>
                </a:solidFill>
                <a:ln w="1905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anchor="ctr"/>
                <a:lstStyle/>
                <a:p>
                  <a:pPr>
                    <a:defRPr/>
                  </a:pPr>
                  <a:endParaRPr lang="en-US" sz="1200">
                    <a:latin typeface="Arial Narrow" pitchFamily="34" charset="0"/>
                  </a:endParaRPr>
                </a:p>
              </p:txBody>
            </p:sp>
          </p:grpSp>
        </p:grpSp>
        <p:sp>
          <p:nvSpPr>
            <p:cNvPr id="2" name="TextBox 2"/>
            <p:cNvSpPr txBox="1">
              <a:spLocks noChangeArrowheads="1"/>
            </p:cNvSpPr>
            <p:nvPr userDrawn="1"/>
          </p:nvSpPr>
          <p:spPr bwMode="auto">
            <a:xfrm>
              <a:off x="46040" y="6597951"/>
              <a:ext cx="579461" cy="245779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 eaLnBrk="0" hangingPunct="0">
                <a:defRPr sz="16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16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16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16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16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1000" i="1" dirty="0">
                  <a:solidFill>
                    <a:schemeClr val="bg1">
                      <a:lumMod val="50000"/>
                    </a:schemeClr>
                  </a:solidFill>
                  <a:latin typeface="Arial Narrow" pitchFamily="34" charset="0"/>
                  <a:ea typeface="+mn-ea"/>
                </a:rPr>
                <a:t>Physics</a:t>
              </a:r>
            </a:p>
          </p:txBody>
        </p:sp>
        <p:sp>
          <p:nvSpPr>
            <p:cNvPr id="20" name="TextBox 2"/>
            <p:cNvSpPr txBox="1">
              <a:spLocks noChangeArrowheads="1"/>
            </p:cNvSpPr>
            <p:nvPr userDrawn="1"/>
          </p:nvSpPr>
          <p:spPr bwMode="auto">
            <a:xfrm>
              <a:off x="1501837" y="6597951"/>
              <a:ext cx="695354" cy="245779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 eaLnBrk="0" hangingPunct="0">
                <a:defRPr sz="16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16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16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16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16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1000" i="1" dirty="0">
                  <a:solidFill>
                    <a:schemeClr val="bg1">
                      <a:lumMod val="50000"/>
                    </a:schemeClr>
                  </a:solidFill>
                  <a:latin typeface="Arial Narrow" pitchFamily="34" charset="0"/>
                  <a:ea typeface="+mn-ea"/>
                </a:rPr>
                <a:t>Chemistry</a:t>
              </a:r>
            </a:p>
          </p:txBody>
        </p:sp>
        <p:sp>
          <p:nvSpPr>
            <p:cNvPr id="21" name="TextBox 2"/>
            <p:cNvSpPr txBox="1">
              <a:spLocks noChangeArrowheads="1"/>
            </p:cNvSpPr>
            <p:nvPr userDrawn="1"/>
          </p:nvSpPr>
          <p:spPr bwMode="auto">
            <a:xfrm>
              <a:off x="2213067" y="6597951"/>
              <a:ext cx="790608" cy="245779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 eaLnBrk="0" hangingPunct="0">
                <a:defRPr sz="16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16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16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16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16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1000" i="1" dirty="0">
                  <a:solidFill>
                    <a:schemeClr val="bg1">
                      <a:lumMod val="50000"/>
                    </a:schemeClr>
                  </a:solidFill>
                  <a:latin typeface="Arial Narrow" pitchFamily="34" charset="0"/>
                  <a:ea typeface="+mn-ea"/>
                </a:rPr>
                <a:t>Engineering</a:t>
              </a:r>
            </a:p>
          </p:txBody>
        </p:sp>
        <p:sp>
          <p:nvSpPr>
            <p:cNvPr id="22" name="TextBox 2"/>
            <p:cNvSpPr txBox="1">
              <a:spLocks noChangeArrowheads="1"/>
            </p:cNvSpPr>
            <p:nvPr userDrawn="1"/>
          </p:nvSpPr>
          <p:spPr bwMode="auto">
            <a:xfrm>
              <a:off x="3856198" y="6597951"/>
              <a:ext cx="568349" cy="245779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 eaLnBrk="0" hangingPunct="0">
                <a:defRPr sz="16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16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16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16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16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1000" i="1" dirty="0">
                  <a:solidFill>
                    <a:schemeClr val="bg1">
                      <a:lumMod val="50000"/>
                    </a:schemeClr>
                  </a:solidFill>
                  <a:latin typeface="Arial Narrow" pitchFamily="34" charset="0"/>
                  <a:ea typeface="+mn-ea"/>
                </a:rPr>
                <a:t>Biology</a:t>
              </a:r>
            </a:p>
          </p:txBody>
        </p:sp>
        <p:sp>
          <p:nvSpPr>
            <p:cNvPr id="23" name="TextBox 2"/>
            <p:cNvSpPr txBox="1">
              <a:spLocks noChangeArrowheads="1"/>
            </p:cNvSpPr>
            <p:nvPr userDrawn="1"/>
          </p:nvSpPr>
          <p:spPr bwMode="auto">
            <a:xfrm>
              <a:off x="4615054" y="6597951"/>
              <a:ext cx="577874" cy="245779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 eaLnBrk="0" hangingPunct="0">
                <a:defRPr sz="16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16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16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16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16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1000" i="1" dirty="0">
                  <a:solidFill>
                    <a:schemeClr val="bg1">
                      <a:lumMod val="50000"/>
                    </a:schemeClr>
                  </a:solidFill>
                  <a:latin typeface="Arial Narrow" pitchFamily="34" charset="0"/>
                  <a:ea typeface="+mn-ea"/>
                </a:rPr>
                <a:t>Disease</a:t>
              </a:r>
            </a:p>
          </p:txBody>
        </p:sp>
        <p:sp>
          <p:nvSpPr>
            <p:cNvPr id="24" name="TextBox 2"/>
            <p:cNvSpPr txBox="1">
              <a:spLocks noChangeArrowheads="1"/>
            </p:cNvSpPr>
            <p:nvPr userDrawn="1"/>
          </p:nvSpPr>
          <p:spPr bwMode="auto">
            <a:xfrm>
              <a:off x="5348509" y="6597951"/>
              <a:ext cx="631851" cy="245779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 eaLnBrk="0" hangingPunct="0">
                <a:defRPr sz="16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16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16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16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16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1000" i="1" dirty="0">
                  <a:solidFill>
                    <a:schemeClr val="bg1">
                      <a:lumMod val="50000"/>
                    </a:schemeClr>
                  </a:solidFill>
                  <a:latin typeface="Arial Narrow" pitchFamily="34" charset="0"/>
                  <a:ea typeface="+mn-ea"/>
                </a:rPr>
                <a:t>Medicine</a:t>
              </a:r>
            </a:p>
          </p:txBody>
        </p:sp>
        <p:sp>
          <p:nvSpPr>
            <p:cNvPr id="25" name="TextBox 2"/>
            <p:cNvSpPr txBox="1">
              <a:spLocks noChangeArrowheads="1"/>
            </p:cNvSpPr>
            <p:nvPr userDrawn="1"/>
          </p:nvSpPr>
          <p:spPr bwMode="auto">
            <a:xfrm>
              <a:off x="6205795" y="6597951"/>
              <a:ext cx="452456" cy="245779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 eaLnBrk="0" hangingPunct="0">
                <a:defRPr sz="16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16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16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16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16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1000" i="1" dirty="0">
                  <a:solidFill>
                    <a:schemeClr val="bg1">
                      <a:lumMod val="50000"/>
                    </a:schemeClr>
                  </a:solidFill>
                  <a:latin typeface="Arial Narrow" pitchFamily="34" charset="0"/>
                  <a:ea typeface="+mn-ea"/>
                </a:rPr>
                <a:t>Brain</a:t>
              </a:r>
            </a:p>
          </p:txBody>
        </p:sp>
        <p:sp>
          <p:nvSpPr>
            <p:cNvPr id="26" name="TextBox 2"/>
            <p:cNvSpPr txBox="1">
              <a:spLocks noChangeArrowheads="1"/>
            </p:cNvSpPr>
            <p:nvPr userDrawn="1"/>
          </p:nvSpPr>
          <p:spPr bwMode="auto">
            <a:xfrm>
              <a:off x="6940837" y="6597951"/>
              <a:ext cx="504846" cy="245779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 eaLnBrk="0" hangingPunct="0">
                <a:defRPr sz="16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16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16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16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16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1000" i="1" dirty="0">
                  <a:solidFill>
                    <a:schemeClr val="bg1">
                      <a:lumMod val="50000"/>
                    </a:schemeClr>
                  </a:solidFill>
                  <a:latin typeface="Arial Narrow" pitchFamily="34" charset="0"/>
                  <a:ea typeface="+mn-ea"/>
                </a:rPr>
                <a:t>Health</a:t>
              </a:r>
            </a:p>
          </p:txBody>
        </p:sp>
        <p:sp>
          <p:nvSpPr>
            <p:cNvPr id="27" name="TextBox 2"/>
            <p:cNvSpPr txBox="1">
              <a:spLocks noChangeArrowheads="1"/>
            </p:cNvSpPr>
            <p:nvPr userDrawn="1"/>
          </p:nvSpPr>
          <p:spPr bwMode="auto">
            <a:xfrm>
              <a:off x="7702869" y="6597951"/>
              <a:ext cx="492145" cy="245779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 eaLnBrk="0" hangingPunct="0">
                <a:defRPr sz="16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16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16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16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16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1000" i="1" dirty="0">
                  <a:solidFill>
                    <a:schemeClr val="bg1">
                      <a:lumMod val="50000"/>
                    </a:schemeClr>
                  </a:solidFill>
                  <a:latin typeface="Arial Narrow" pitchFamily="34" charset="0"/>
                  <a:ea typeface="+mn-ea"/>
                </a:rPr>
                <a:t>Social</a:t>
              </a:r>
            </a:p>
          </p:txBody>
        </p:sp>
        <p:sp>
          <p:nvSpPr>
            <p:cNvPr id="28" name="TextBox 2"/>
            <p:cNvSpPr txBox="1">
              <a:spLocks noChangeArrowheads="1"/>
            </p:cNvSpPr>
            <p:nvPr userDrawn="1"/>
          </p:nvSpPr>
          <p:spPr bwMode="auto">
            <a:xfrm>
              <a:off x="757269" y="6597951"/>
              <a:ext cx="679478" cy="245779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 eaLnBrk="0" hangingPunct="0">
                <a:defRPr sz="16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16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16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16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16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1000" i="1" dirty="0">
                  <a:solidFill>
                    <a:schemeClr val="bg1">
                      <a:lumMod val="50000"/>
                    </a:schemeClr>
                  </a:solidFill>
                  <a:latin typeface="Arial Narrow" pitchFamily="34" charset="0"/>
                  <a:ea typeface="+mn-ea"/>
                </a:rPr>
                <a:t>Computer</a:t>
              </a:r>
            </a:p>
          </p:txBody>
        </p:sp>
        <p:sp>
          <p:nvSpPr>
            <p:cNvPr id="29" name="TextBox 2"/>
            <p:cNvSpPr txBox="1">
              <a:spLocks noChangeArrowheads="1"/>
            </p:cNvSpPr>
            <p:nvPr userDrawn="1"/>
          </p:nvSpPr>
          <p:spPr bwMode="auto">
            <a:xfrm>
              <a:off x="8341070" y="6597951"/>
              <a:ext cx="747744" cy="245779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 eaLnBrk="0" hangingPunct="0">
                <a:defRPr sz="16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16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16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16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16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1000" i="1" dirty="0">
                  <a:solidFill>
                    <a:schemeClr val="bg1">
                      <a:lumMod val="50000"/>
                    </a:schemeClr>
                  </a:solidFill>
                  <a:latin typeface="Arial Narrow" pitchFamily="34" charset="0"/>
                  <a:ea typeface="+mn-ea"/>
                </a:rPr>
                <a:t>Humanities</a:t>
              </a:r>
            </a:p>
          </p:txBody>
        </p:sp>
        <p:sp>
          <p:nvSpPr>
            <p:cNvPr id="109" name="TextBox 2"/>
            <p:cNvSpPr txBox="1">
              <a:spLocks noChangeArrowheads="1"/>
            </p:cNvSpPr>
            <p:nvPr userDrawn="1"/>
          </p:nvSpPr>
          <p:spPr bwMode="auto">
            <a:xfrm>
              <a:off x="3151318" y="6597951"/>
              <a:ext cx="454044" cy="245779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 eaLnBrk="0" hangingPunct="0">
                <a:defRPr sz="16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16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16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16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16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1000" i="1" dirty="0">
                  <a:solidFill>
                    <a:schemeClr val="bg1">
                      <a:lumMod val="50000"/>
                    </a:schemeClr>
                  </a:solidFill>
                  <a:latin typeface="Arial Narrow" pitchFamily="34" charset="0"/>
                  <a:ea typeface="+mn-ea"/>
                </a:rPr>
                <a:t>Earth</a:t>
              </a: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06" r:id="rId1"/>
    <p:sldLayoutId id="2147485096" r:id="rId2"/>
    <p:sldLayoutId id="2147485097" r:id="rId3"/>
    <p:sldLayoutId id="2147485098" r:id="rId4"/>
    <p:sldLayoutId id="2147485099" r:id="rId5"/>
    <p:sldLayoutId id="2147485100" r:id="rId6"/>
    <p:sldLayoutId id="2147485101" r:id="rId7"/>
    <p:sldLayoutId id="2147485102" r:id="rId8"/>
    <p:sldLayoutId id="2147485103" r:id="rId9"/>
    <p:sldLayoutId id="2147485104" r:id="rId10"/>
    <p:sldLayoutId id="2147485105" r:id="rId11"/>
  </p:sldLayoutIdLst>
  <p:transition spd="slow">
    <p:fade/>
  </p:transition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5359B"/>
          </a:solidFill>
          <a:latin typeface="Arial" charset="0"/>
          <a:ea typeface="ＭＳ Ｐゴシック" charset="0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5359B"/>
          </a:solidFill>
          <a:latin typeface="Arial" charset="0"/>
          <a:ea typeface="ＭＳ Ｐゴシック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5359B"/>
          </a:solidFill>
          <a:latin typeface="Arial" charset="0"/>
          <a:ea typeface="ＭＳ Ｐゴシック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5359B"/>
          </a:solidFill>
          <a:latin typeface="Arial" charset="0"/>
          <a:ea typeface="ＭＳ Ｐゴシック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5359B"/>
          </a:solidFill>
          <a:latin typeface="Arial" charset="0"/>
          <a:ea typeface="ＭＳ Ｐゴシック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FF9900"/>
          </a:solidFill>
          <a:latin typeface="Arial Narrow" pitchFamily="34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FF9900"/>
          </a:solidFill>
          <a:latin typeface="Arial Narrow" pitchFamily="34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FF9900"/>
          </a:solidFill>
          <a:latin typeface="Arial Narrow" pitchFamily="34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FF9900"/>
          </a:solidFill>
          <a:latin typeface="Arial Narrow" pitchFamily="34" charset="0"/>
        </a:defRPr>
      </a:lvl9pPr>
    </p:titleStyle>
    <p:bodyStyle>
      <a:lvl1pPr marL="230188" indent="-230188" algn="l" rtl="0" eaLnBrk="0" fontAlgn="base" hangingPunct="0">
        <a:lnSpc>
          <a:spcPct val="85000"/>
        </a:lnSpc>
        <a:spcBef>
          <a:spcPts val="1200"/>
        </a:spcBef>
        <a:spcAft>
          <a:spcPct val="0"/>
        </a:spcAft>
        <a:buClr>
          <a:srgbClr val="0000E5"/>
        </a:buClr>
        <a:buSzPct val="70000"/>
        <a:buFont typeface="Wingdings" pitchFamily="2" charset="2"/>
        <a:buChar char="§"/>
        <a:defRPr sz="2400">
          <a:solidFill>
            <a:srgbClr val="333333"/>
          </a:solidFill>
          <a:latin typeface="+mn-lt"/>
          <a:ea typeface="ＭＳ Ｐゴシック" charset="0"/>
          <a:cs typeface="+mn-cs"/>
        </a:defRPr>
      </a:lvl1pPr>
      <a:lvl2pPr marL="217488" indent="-215900" algn="l" rtl="0" eaLnBrk="0" fontAlgn="base" hangingPunct="0">
        <a:lnSpc>
          <a:spcPct val="85000"/>
        </a:lnSpc>
        <a:spcBef>
          <a:spcPct val="30000"/>
        </a:spcBef>
        <a:spcAft>
          <a:spcPct val="0"/>
        </a:spcAft>
        <a:buClr>
          <a:srgbClr val="0000E5"/>
        </a:buClr>
        <a:buSzPct val="70000"/>
        <a:buFont typeface="Wingdings" pitchFamily="2" charset="2"/>
        <a:buChar char="§"/>
        <a:defRPr sz="2000">
          <a:solidFill>
            <a:srgbClr val="333333"/>
          </a:solidFill>
          <a:latin typeface="+mn-lt"/>
          <a:ea typeface="ＭＳ Ｐゴシック" charset="0"/>
        </a:defRPr>
      </a:lvl2pPr>
      <a:lvl3pPr marL="457200" indent="-242888" algn="l" rtl="0" eaLnBrk="0" fontAlgn="base" hangingPunct="0">
        <a:lnSpc>
          <a:spcPct val="85000"/>
        </a:lnSpc>
        <a:spcBef>
          <a:spcPts val="600"/>
        </a:spcBef>
        <a:spcAft>
          <a:spcPct val="0"/>
        </a:spcAft>
        <a:buClr>
          <a:srgbClr val="000099"/>
        </a:buClr>
        <a:buSzPct val="70000"/>
        <a:buChar char="»"/>
        <a:defRPr sz="2000">
          <a:solidFill>
            <a:srgbClr val="333333"/>
          </a:solidFill>
          <a:latin typeface="+mn-lt"/>
          <a:ea typeface="ＭＳ Ｐゴシック" charset="0"/>
        </a:defRPr>
      </a:lvl3pPr>
      <a:lvl4pPr marL="679450" indent="-215900" algn="l" rtl="0" eaLnBrk="0" fontAlgn="base" hangingPunct="0">
        <a:lnSpc>
          <a:spcPct val="85000"/>
        </a:lnSpc>
        <a:spcBef>
          <a:spcPts val="600"/>
        </a:spcBef>
        <a:spcAft>
          <a:spcPct val="0"/>
        </a:spcAft>
        <a:buClr>
          <a:srgbClr val="000099"/>
        </a:buClr>
        <a:buSzPct val="70000"/>
        <a:buFont typeface="Wingdings" pitchFamily="2" charset="2"/>
        <a:buChar char="§"/>
        <a:defRPr>
          <a:solidFill>
            <a:srgbClr val="333333"/>
          </a:solidFill>
          <a:latin typeface="+mn-lt"/>
          <a:ea typeface="ＭＳ Ｐゴシック" charset="0"/>
        </a:defRPr>
      </a:lvl4pPr>
      <a:lvl5pPr marL="914400" indent="-227013" algn="l" rtl="0" eaLnBrk="0" fontAlgn="base" hangingPunct="0">
        <a:lnSpc>
          <a:spcPct val="85000"/>
        </a:lnSpc>
        <a:spcBef>
          <a:spcPct val="40000"/>
        </a:spcBef>
        <a:spcAft>
          <a:spcPct val="0"/>
        </a:spcAft>
        <a:buClr>
          <a:srgbClr val="000099"/>
        </a:buClr>
        <a:buSzPct val="70000"/>
        <a:buChar char="»"/>
        <a:defRPr sz="1600">
          <a:solidFill>
            <a:srgbClr val="333333"/>
          </a:solidFill>
          <a:latin typeface="+mn-lt"/>
          <a:ea typeface="ＭＳ Ｐゴシック" charset="0"/>
        </a:defRPr>
      </a:lvl5pPr>
      <a:lvl6pPr marL="1371600" indent="-227013" algn="l" rtl="0" fontAlgn="base">
        <a:lnSpc>
          <a:spcPct val="85000"/>
        </a:lnSpc>
        <a:spcBef>
          <a:spcPct val="40000"/>
        </a:spcBef>
        <a:spcAft>
          <a:spcPct val="0"/>
        </a:spcAft>
        <a:buClr>
          <a:srgbClr val="000099"/>
        </a:buClr>
        <a:buSzPct val="70000"/>
        <a:buChar char="»"/>
        <a:defRPr sz="2000">
          <a:solidFill>
            <a:srgbClr val="333333"/>
          </a:solidFill>
          <a:latin typeface="+mn-lt"/>
        </a:defRPr>
      </a:lvl6pPr>
      <a:lvl7pPr marL="1828800" indent="-227013" algn="l" rtl="0" fontAlgn="base">
        <a:lnSpc>
          <a:spcPct val="85000"/>
        </a:lnSpc>
        <a:spcBef>
          <a:spcPct val="40000"/>
        </a:spcBef>
        <a:spcAft>
          <a:spcPct val="0"/>
        </a:spcAft>
        <a:buClr>
          <a:srgbClr val="000099"/>
        </a:buClr>
        <a:buSzPct val="70000"/>
        <a:buChar char="»"/>
        <a:defRPr sz="2000">
          <a:solidFill>
            <a:srgbClr val="333333"/>
          </a:solidFill>
          <a:latin typeface="+mn-lt"/>
        </a:defRPr>
      </a:lvl7pPr>
      <a:lvl8pPr marL="2286000" indent="-227013" algn="l" rtl="0" fontAlgn="base">
        <a:lnSpc>
          <a:spcPct val="85000"/>
        </a:lnSpc>
        <a:spcBef>
          <a:spcPct val="40000"/>
        </a:spcBef>
        <a:spcAft>
          <a:spcPct val="0"/>
        </a:spcAft>
        <a:buClr>
          <a:srgbClr val="000099"/>
        </a:buClr>
        <a:buSzPct val="70000"/>
        <a:buChar char="»"/>
        <a:defRPr sz="2000">
          <a:solidFill>
            <a:srgbClr val="333333"/>
          </a:solidFill>
          <a:latin typeface="+mn-lt"/>
        </a:defRPr>
      </a:lvl8pPr>
      <a:lvl9pPr marL="2743200" indent="-227013" algn="l" rtl="0" fontAlgn="base">
        <a:lnSpc>
          <a:spcPct val="85000"/>
        </a:lnSpc>
        <a:spcBef>
          <a:spcPct val="40000"/>
        </a:spcBef>
        <a:spcAft>
          <a:spcPct val="0"/>
        </a:spcAft>
        <a:buClr>
          <a:srgbClr val="000099"/>
        </a:buClr>
        <a:buSzPct val="70000"/>
        <a:buChar char="»"/>
        <a:defRPr sz="2000">
          <a:solidFill>
            <a:srgbClr val="333333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pofscience.com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>
          <a:xfrm>
            <a:off x="609600" y="2877799"/>
            <a:ext cx="8077200" cy="978729"/>
          </a:xfrm>
        </p:spPr>
        <p:txBody>
          <a:bodyPr/>
          <a:lstStyle/>
          <a:p>
            <a:pPr>
              <a:defRPr/>
            </a:pPr>
            <a:r>
              <a:rPr lang="en-US" dirty="0">
                <a:ea typeface="+mj-ea"/>
                <a:cs typeface="Arial" charset="0"/>
              </a:rPr>
              <a:t>The Tradeoff between Altruism and Economic Growth in the Research Focus of Nations</a:t>
            </a:r>
            <a:endParaRPr lang="en-US" sz="4000" dirty="0">
              <a:latin typeface="+mj-lt"/>
              <a:ea typeface="+mj-ea"/>
            </a:endParaRPr>
          </a:p>
        </p:txBody>
      </p:sp>
      <p:sp>
        <p:nvSpPr>
          <p:cNvPr id="3076" name="TextBox 3"/>
          <p:cNvSpPr txBox="1">
            <a:spLocks noChangeArrowheads="1"/>
          </p:cNvSpPr>
          <p:nvPr/>
        </p:nvSpPr>
        <p:spPr bwMode="auto">
          <a:xfrm>
            <a:off x="482600" y="5062538"/>
            <a:ext cx="1986441" cy="1015663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sz="2000" b="0" dirty="0">
                <a:latin typeface="+mj-lt"/>
                <a:ea typeface="+mn-ea"/>
              </a:rPr>
              <a:t>COST Workshop</a:t>
            </a:r>
          </a:p>
          <a:p>
            <a:pPr eaLnBrk="1" hangingPunct="1">
              <a:defRPr/>
            </a:pPr>
            <a:r>
              <a:rPr lang="en-US" sz="2000" b="0" dirty="0">
                <a:latin typeface="+mj-lt"/>
                <a:ea typeface="+mn-ea"/>
              </a:rPr>
              <a:t>Budapest, Hungary</a:t>
            </a:r>
          </a:p>
          <a:p>
            <a:pPr eaLnBrk="1" hangingPunct="1">
              <a:defRPr/>
            </a:pPr>
            <a:r>
              <a:rPr lang="en-US" sz="2000" b="0" dirty="0">
                <a:latin typeface="+mj-lt"/>
                <a:ea typeface="+mn-ea"/>
              </a:rPr>
              <a:t>August 29, 2016</a:t>
            </a:r>
          </a:p>
        </p:txBody>
      </p: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5049819" y="5062538"/>
            <a:ext cx="3613169" cy="1015663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defRPr/>
            </a:pPr>
            <a:r>
              <a:rPr lang="en-US" sz="2000" b="0" dirty="0">
                <a:latin typeface="+mj-lt"/>
                <a:ea typeface="+mn-ea"/>
              </a:rPr>
              <a:t>Richard Klavans &amp; Kevin W. Boyack</a:t>
            </a:r>
          </a:p>
          <a:p>
            <a:pPr algn="r" eaLnBrk="1" hangingPunct="1">
              <a:defRPr/>
            </a:pPr>
            <a:r>
              <a:rPr lang="en-US" sz="2000" b="0" dirty="0">
                <a:latin typeface="+mj-lt"/>
                <a:ea typeface="+mn-ea"/>
              </a:rPr>
              <a:t>SciTech Strategies, Inc.</a:t>
            </a:r>
          </a:p>
          <a:p>
            <a:pPr algn="r" eaLnBrk="1" hangingPunct="1">
              <a:defRPr/>
            </a:pPr>
            <a:r>
              <a:rPr lang="en-US" sz="2000" b="0" dirty="0">
                <a:latin typeface="+mj-lt"/>
                <a:ea typeface="+mn-ea"/>
                <a:hlinkClick r:id="rId3"/>
              </a:rPr>
              <a:t>www.mapofscience.com</a:t>
            </a:r>
            <a:endParaRPr lang="en-US" sz="2000" b="0" dirty="0">
              <a:latin typeface="+mj-lt"/>
              <a:ea typeface="+mn-ea"/>
            </a:endParaRPr>
          </a:p>
        </p:txBody>
      </p:sp>
    </p:spTree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457200" y="814695"/>
            <a:ext cx="8229600" cy="394980"/>
          </a:xfrm>
        </p:spPr>
        <p:txBody>
          <a:bodyPr/>
          <a:lstStyle/>
          <a:p>
            <a:r>
              <a:rPr lang="en-US" dirty="0">
                <a:ea typeface="ＭＳ Ｐゴシック" pitchFamily="34" charset="-128"/>
              </a:rPr>
              <a:t>Hypotheses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366689" y="1463675"/>
            <a:ext cx="8229600" cy="2191369"/>
          </a:xfrm>
        </p:spPr>
        <p:txBody>
          <a:bodyPr/>
          <a:lstStyle/>
          <a:p>
            <a:r>
              <a:rPr lang="en-US" dirty="0">
                <a:ea typeface="ＭＳ Ｐゴシック" pitchFamily="34" charset="-128"/>
              </a:rPr>
              <a:t>Some disciplines and strategies will be clearly motivated by economics while others will be largely motivated by altruism</a:t>
            </a:r>
          </a:p>
          <a:p>
            <a:r>
              <a:rPr lang="en-US" dirty="0">
                <a:ea typeface="ＭＳ Ｐゴシック" pitchFamily="34" charset="-128"/>
              </a:rPr>
              <a:t>Nations will differ in their research focus along an altruism-to-economic continuum</a:t>
            </a:r>
          </a:p>
          <a:p>
            <a:r>
              <a:rPr lang="en-US" dirty="0">
                <a:ea typeface="ＭＳ Ｐゴシック" pitchFamily="34" charset="-128"/>
              </a:rPr>
              <a:t>Some combination of economic, social, cultural, or political indicators will explain differences in national research strategies</a:t>
            </a:r>
          </a:p>
        </p:txBody>
      </p:sp>
    </p:spTree>
    <p:extLst>
      <p:ext uri="{BB962C8B-B14F-4D97-AF65-F5344CB8AC3E}">
        <p14:creationId xmlns:p14="http://schemas.microsoft.com/office/powerpoint/2010/main" val="2181064340"/>
      </p:ext>
    </p:extLst>
  </p:cSld>
  <p:clrMapOvr>
    <a:masterClrMapping/>
  </p:clrMapOvr>
  <p:transition spd="slow"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Data: Literature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63040"/>
            <a:ext cx="8229600" cy="2188291"/>
          </a:xfrm>
        </p:spPr>
        <p:txBody>
          <a:bodyPr/>
          <a:lstStyle/>
          <a:p>
            <a:r>
              <a:rPr lang="en-US" dirty="0"/>
              <a:t>114 DC2 Disciplines based on Scopus data</a:t>
            </a:r>
          </a:p>
          <a:p>
            <a:pPr lvl="2"/>
            <a:r>
              <a:rPr lang="en-US" dirty="0"/>
              <a:t>1996-2012 data originally clustered using CWTS SLM algorithm into DC5 (~90000), DC4 (~10000), DC3 (~1000), DC2 (~100) hierarchical solution</a:t>
            </a:r>
          </a:p>
          <a:p>
            <a:pPr lvl="2"/>
            <a:r>
              <a:rPr lang="en-US" dirty="0"/>
              <a:t>2013-2015 data added to DC5 clusters</a:t>
            </a:r>
          </a:p>
          <a:p>
            <a:r>
              <a:rPr lang="en-US" dirty="0"/>
              <a:t>Scopus 2010-2013 for analysis</a:t>
            </a:r>
          </a:p>
          <a:p>
            <a:r>
              <a:rPr lang="en-US" dirty="0"/>
              <a:t>4429 Institutions, 110 Nations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117" y="3941181"/>
            <a:ext cx="7862064" cy="2598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403953"/>
      </p:ext>
    </p:extLst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Data: National characteristics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082" y="2048784"/>
            <a:ext cx="8468229" cy="4030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070069"/>
      </p:ext>
    </p:extLst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457200" y="814695"/>
            <a:ext cx="8229600" cy="394980"/>
          </a:xfrm>
        </p:spPr>
        <p:txBody>
          <a:bodyPr/>
          <a:lstStyle/>
          <a:p>
            <a:r>
              <a:rPr lang="en-US" dirty="0">
                <a:ea typeface="ＭＳ Ｐゴシック" pitchFamily="34" charset="-128"/>
              </a:rPr>
              <a:t>Methods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76" y="1337757"/>
            <a:ext cx="8669659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875519"/>
      </p:ext>
    </p:extLst>
  </p:cSld>
  <p:clrMapOvr>
    <a:masterClrMapping/>
  </p:clrMapOvr>
  <p:transition spd="slow"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Results: Factor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63040"/>
            <a:ext cx="8229600" cy="2394502"/>
          </a:xfrm>
        </p:spPr>
        <p:txBody>
          <a:bodyPr/>
          <a:lstStyle/>
          <a:p>
            <a:r>
              <a:rPr lang="en-US" dirty="0"/>
              <a:t>Factor analysis used to group 114 DC2 into fields</a:t>
            </a:r>
          </a:p>
          <a:p>
            <a:r>
              <a:rPr lang="en-US" dirty="0"/>
              <a:t>4429 institutional profiles across 114 DC2 used as input</a:t>
            </a:r>
          </a:p>
          <a:p>
            <a:r>
              <a:rPr lang="en-US" dirty="0"/>
              <a:t>7 factors resulted</a:t>
            </a:r>
          </a:p>
          <a:p>
            <a:pPr lvl="2"/>
            <a:r>
              <a:rPr lang="en-US" dirty="0"/>
              <a:t>2 factors had strong positive and negative results – thus 2 groups each</a:t>
            </a:r>
          </a:p>
          <a:p>
            <a:pPr lvl="2"/>
            <a:r>
              <a:rPr lang="en-US" dirty="0"/>
              <a:t>5 factors had only strong positive results</a:t>
            </a:r>
          </a:p>
          <a:p>
            <a:r>
              <a:rPr lang="en-US" dirty="0"/>
              <a:t>9 total groups of DC2 – 9 national strategies</a:t>
            </a:r>
          </a:p>
        </p:txBody>
      </p:sp>
    </p:spTree>
    <p:extLst>
      <p:ext uri="{BB962C8B-B14F-4D97-AF65-F5344CB8AC3E}">
        <p14:creationId xmlns:p14="http://schemas.microsoft.com/office/powerpoint/2010/main" val="1079050634"/>
      </p:ext>
    </p:extLst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Results: Characterization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63040"/>
            <a:ext cx="8229600" cy="4056495"/>
          </a:xfrm>
        </p:spPr>
        <p:txBody>
          <a:bodyPr/>
          <a:lstStyle/>
          <a:p>
            <a:r>
              <a:rPr lang="en-US" dirty="0"/>
              <a:t>1 – Civics</a:t>
            </a:r>
          </a:p>
          <a:p>
            <a:r>
              <a:rPr lang="en-US" dirty="0"/>
              <a:t>2 – Sustainability</a:t>
            </a:r>
          </a:p>
          <a:p>
            <a:r>
              <a:rPr lang="en-US" dirty="0"/>
              <a:t>3 – Medicine</a:t>
            </a:r>
          </a:p>
          <a:p>
            <a:r>
              <a:rPr lang="en-US" dirty="0"/>
              <a:t>4 – Infectious Disease</a:t>
            </a:r>
          </a:p>
          <a:p>
            <a:r>
              <a:rPr lang="en-US" dirty="0"/>
              <a:t>5 – Biochemistry</a:t>
            </a:r>
          </a:p>
          <a:p>
            <a:r>
              <a:rPr lang="en-US" dirty="0"/>
              <a:t>6 – Basic Physics</a:t>
            </a:r>
          </a:p>
          <a:p>
            <a:r>
              <a:rPr lang="en-US" dirty="0"/>
              <a:t>7 – Engineering</a:t>
            </a:r>
          </a:p>
          <a:p>
            <a:r>
              <a:rPr lang="en-US" dirty="0"/>
              <a:t>8 – Computing Technology</a:t>
            </a:r>
          </a:p>
          <a:p>
            <a:r>
              <a:rPr lang="en-US" dirty="0"/>
              <a:t>9 – Applied Physics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894" y="1664611"/>
            <a:ext cx="5327589" cy="4011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679075"/>
      </p:ext>
    </p:extLst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Results: Characterization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63040"/>
            <a:ext cx="8229600" cy="991041"/>
          </a:xfrm>
        </p:spPr>
        <p:txBody>
          <a:bodyPr/>
          <a:lstStyle/>
          <a:p>
            <a:r>
              <a:rPr lang="en-US" dirty="0"/>
              <a:t>Define the altruism-to-economic axis based on industry participation</a:t>
            </a:r>
          </a:p>
          <a:p>
            <a:pPr lvl="2"/>
            <a:r>
              <a:rPr lang="en-US" dirty="0"/>
              <a:t>Relatively high industry participation – economic motive</a:t>
            </a:r>
          </a:p>
          <a:p>
            <a:pPr lvl="2"/>
            <a:r>
              <a:rPr lang="en-US" dirty="0"/>
              <a:t>Relatively low industry participation – altruistic motive</a:t>
            </a:r>
          </a:p>
        </p:txBody>
      </p:sp>
    </p:spTree>
    <p:extLst>
      <p:ext uri="{BB962C8B-B14F-4D97-AF65-F5344CB8AC3E}">
        <p14:creationId xmlns:p14="http://schemas.microsoft.com/office/powerpoint/2010/main" val="3921364505"/>
      </p:ext>
    </p:extLst>
  </p:cSld>
  <p:clrMapOvr>
    <a:masterClrMapping/>
  </p:clrMapOvr>
  <p:transition spd="slow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Results: Characterization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059" y="1355594"/>
            <a:ext cx="7371789" cy="5357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987932"/>
      </p:ext>
    </p:extLst>
  </p:cSld>
  <p:clrMapOvr>
    <a:masterClrMapping/>
  </p:clrMapOvr>
  <p:transition spd="slow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Results: Characterization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008" y="1355148"/>
            <a:ext cx="6403635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176486"/>
      </p:ext>
    </p:extLst>
  </p:cSld>
  <p:clrMapOvr>
    <a:masterClrMapping/>
  </p:clrMapOvr>
  <p:transition spd="slow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21877"/>
            <a:ext cx="8229600" cy="387798"/>
          </a:xfrm>
        </p:spPr>
        <p:txBody>
          <a:bodyPr/>
          <a:lstStyle/>
          <a:p>
            <a:r>
              <a:rPr lang="en-US" dirty="0"/>
              <a:t>Results: Motivation index, M = ∑ f p</a:t>
            </a:r>
            <a:r>
              <a:rPr lang="en-US" baseline="-25000" dirty="0"/>
              <a:t>f</a:t>
            </a:r>
            <a:r>
              <a:rPr lang="en-US" dirty="0"/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401" y="1395364"/>
            <a:ext cx="6467753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647525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457200" y="814695"/>
            <a:ext cx="8229600" cy="394980"/>
          </a:xfrm>
        </p:spPr>
        <p:txBody>
          <a:bodyPr/>
          <a:lstStyle/>
          <a:p>
            <a:r>
              <a:rPr lang="en-US" dirty="0">
                <a:ea typeface="ＭＳ Ｐゴシック" pitchFamily="34" charset="-128"/>
              </a:rPr>
              <a:t>Agenda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366689" y="1463675"/>
            <a:ext cx="8229600" cy="2185214"/>
          </a:xfrm>
        </p:spPr>
        <p:txBody>
          <a:bodyPr/>
          <a:lstStyle/>
          <a:p>
            <a:r>
              <a:rPr lang="en-US" dirty="0">
                <a:ea typeface="ＭＳ Ｐゴシック" pitchFamily="34" charset="-128"/>
              </a:rPr>
              <a:t>Background</a:t>
            </a:r>
          </a:p>
          <a:p>
            <a:r>
              <a:rPr lang="en-US" dirty="0">
                <a:ea typeface="ＭＳ Ｐゴシック" pitchFamily="34" charset="-128"/>
              </a:rPr>
              <a:t>Methods</a:t>
            </a:r>
          </a:p>
          <a:p>
            <a:r>
              <a:rPr lang="en-US" dirty="0">
                <a:ea typeface="ＭＳ Ｐゴシック" pitchFamily="34" charset="-128"/>
              </a:rPr>
              <a:t>Data</a:t>
            </a:r>
          </a:p>
          <a:p>
            <a:r>
              <a:rPr lang="en-US" dirty="0">
                <a:ea typeface="ＭＳ Ｐゴシック" pitchFamily="34" charset="-128"/>
              </a:rPr>
              <a:t>Results</a:t>
            </a:r>
          </a:p>
          <a:p>
            <a:r>
              <a:rPr lang="en-US" dirty="0">
                <a:ea typeface="ＭＳ Ｐゴシック" pitchFamily="34" charset="-128"/>
              </a:rPr>
              <a:t>Discussion</a:t>
            </a:r>
          </a:p>
        </p:txBody>
      </p:sp>
    </p:spTree>
  </p:cSld>
  <p:clrMapOvr>
    <a:masterClrMapping/>
  </p:clrMapOvr>
  <p:transition spd="slow">
    <p:fade thruBlk="1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Results: Correlations with motivation index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7640" y="2537240"/>
            <a:ext cx="9501021" cy="2850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891008"/>
      </p:ext>
    </p:extLst>
  </p:cSld>
  <p:clrMapOvr>
    <a:masterClrMapping/>
  </p:clrMapOvr>
  <p:transition spd="slow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Results: Correlations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352" y="1355148"/>
            <a:ext cx="6950068" cy="5029200"/>
          </a:xfrm>
        </p:spPr>
      </p:pic>
    </p:spTree>
    <p:extLst>
      <p:ext uri="{BB962C8B-B14F-4D97-AF65-F5344CB8AC3E}">
        <p14:creationId xmlns:p14="http://schemas.microsoft.com/office/powerpoint/2010/main" val="3240545585"/>
      </p:ext>
    </p:extLst>
  </p:cSld>
  <p:clrMapOvr>
    <a:masterClrMapping/>
  </p:clrMapOvr>
  <p:transition spd="slow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963" y="1337757"/>
            <a:ext cx="6935457" cy="5029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Results: Correlations</a:t>
            </a:r>
          </a:p>
        </p:txBody>
      </p:sp>
    </p:spTree>
    <p:extLst>
      <p:ext uri="{BB962C8B-B14F-4D97-AF65-F5344CB8AC3E}">
        <p14:creationId xmlns:p14="http://schemas.microsoft.com/office/powerpoint/2010/main" val="3584670295"/>
      </p:ext>
    </p:extLst>
  </p:cSld>
  <p:clrMapOvr>
    <a:masterClrMapping/>
  </p:clrMapOvr>
  <p:transition spd="slow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Results: Match to consensus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63040"/>
            <a:ext cx="8229600" cy="313932"/>
          </a:xfrm>
        </p:spPr>
        <p:txBody>
          <a:bodyPr/>
          <a:lstStyle/>
          <a:p>
            <a:r>
              <a:rPr lang="en-US" dirty="0"/>
              <a:t>But with additional nuance and richness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61313" y="2371083"/>
            <a:ext cx="10417943" cy="3707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555967"/>
      </p:ext>
    </p:extLst>
  </p:cSld>
  <p:clrMapOvr>
    <a:masterClrMapping/>
  </p:clrMapOvr>
  <p:transition spd="slow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Limitations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63040"/>
            <a:ext cx="8229600" cy="3311676"/>
          </a:xfrm>
        </p:spPr>
        <p:txBody>
          <a:bodyPr/>
          <a:lstStyle/>
          <a:p>
            <a:r>
              <a:rPr lang="en-US" dirty="0"/>
              <a:t>Database bias – all databases are biased, Scopus is biased toward English and the natural and medical sciences</a:t>
            </a:r>
          </a:p>
          <a:p>
            <a:pPr lvl="2"/>
            <a:r>
              <a:rPr lang="en-US" dirty="0"/>
              <a:t>Despite this, Civics shows up as a separate field!</a:t>
            </a:r>
          </a:p>
          <a:p>
            <a:r>
              <a:rPr lang="en-US" dirty="0"/>
              <a:t>Industry participation limited to our 4429 institutions; we suspect industry will have higher concentration in smaller institutions, but that this will not change the ordering of the nine fields</a:t>
            </a:r>
          </a:p>
          <a:p>
            <a:r>
              <a:rPr lang="en-US" dirty="0"/>
              <a:t>Replication – this study can be replicated in principle, but probably not in specifics</a:t>
            </a:r>
          </a:p>
          <a:p>
            <a:r>
              <a:rPr lang="en-US" dirty="0"/>
              <a:t>National indicators – many other options could be considered</a:t>
            </a:r>
          </a:p>
        </p:txBody>
      </p:sp>
    </p:spTree>
    <p:extLst>
      <p:ext uri="{BB962C8B-B14F-4D97-AF65-F5344CB8AC3E}">
        <p14:creationId xmlns:p14="http://schemas.microsoft.com/office/powerpoint/2010/main" val="1972345867"/>
      </p:ext>
    </p:extLst>
  </p:cSld>
  <p:clrMapOvr>
    <a:masterClrMapping/>
  </p:clrMapOvr>
  <p:transition spd="slow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63040"/>
            <a:ext cx="8229600" cy="4690515"/>
          </a:xfrm>
        </p:spPr>
        <p:txBody>
          <a:bodyPr/>
          <a:lstStyle/>
          <a:p>
            <a:r>
              <a:rPr lang="en-US" dirty="0"/>
              <a:t>Altruism introduced into the national research strategy discussion</a:t>
            </a:r>
          </a:p>
          <a:p>
            <a:r>
              <a:rPr lang="en-US" dirty="0"/>
              <a:t>Disciplines and fields (strategies) vary by industry participation, and the ordering of the nine fields by this metric is consistent with past studies and with intuition</a:t>
            </a:r>
          </a:p>
          <a:p>
            <a:r>
              <a:rPr lang="en-US" dirty="0"/>
              <a:t>The two nations with the largest publication rates, USA and China, have very different strategies – in a sense, two exemplars</a:t>
            </a:r>
          </a:p>
          <a:p>
            <a:r>
              <a:rPr lang="en-US" dirty="0"/>
              <a:t>Regions (groups of countries) often have an identity along the altruism-to-economic axis</a:t>
            </a:r>
          </a:p>
          <a:p>
            <a:r>
              <a:rPr lang="en-US" dirty="0"/>
              <a:t>Altruism does not correlate with national wealth</a:t>
            </a:r>
          </a:p>
          <a:p>
            <a:r>
              <a:rPr lang="en-US" dirty="0"/>
              <a:t>For the top 40 countries, individualism correlates highly with altruistic motivation</a:t>
            </a:r>
          </a:p>
          <a:p>
            <a:r>
              <a:rPr lang="en-US" dirty="0"/>
              <a:t>A secondary correlation is with religion</a:t>
            </a:r>
          </a:p>
        </p:txBody>
      </p:sp>
    </p:spTree>
    <p:extLst>
      <p:ext uri="{BB962C8B-B14F-4D97-AF65-F5344CB8AC3E}">
        <p14:creationId xmlns:p14="http://schemas.microsoft.com/office/powerpoint/2010/main" val="2647994382"/>
      </p:ext>
    </p:extLst>
  </p:cSld>
  <p:clrMapOvr>
    <a:masterClrMapping/>
  </p:clrMapOvr>
  <p:transition spd="slow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Comments welcome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342311"/>
      </p:ext>
    </p:extLst>
  </p:cSld>
  <p:clrMapOvr>
    <a:masterClrMapping/>
  </p:clrMapOvr>
  <p:transition spd="slow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94360"/>
            <a:ext cx="8203687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915550"/>
      </p:ext>
    </p:extLst>
  </p:cSld>
  <p:clrMapOvr>
    <a:masterClrMapping/>
  </p:clrMapOvr>
  <p:transition spd="slow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056" y="585216"/>
            <a:ext cx="8230994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440981"/>
      </p:ext>
    </p:extLst>
  </p:cSld>
  <p:clrMapOvr>
    <a:masterClrMapping/>
  </p:clrMapOvr>
  <p:transition spd="slow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457200" y="814695"/>
            <a:ext cx="8229600" cy="394980"/>
          </a:xfrm>
        </p:spPr>
        <p:txBody>
          <a:bodyPr/>
          <a:lstStyle/>
          <a:p>
            <a:r>
              <a:rPr lang="en-US" dirty="0">
                <a:ea typeface="ＭＳ Ｐゴシック" pitchFamily="34" charset="-128"/>
              </a:rPr>
              <a:t>Summary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366689" y="1463675"/>
            <a:ext cx="8229600" cy="2345257"/>
          </a:xfrm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  <a:p>
            <a:r>
              <a:rPr lang="en-US" dirty="0">
                <a:ea typeface="ＭＳ Ｐゴシック" pitchFamily="34" charset="-128"/>
              </a:rPr>
              <a:t>ALL journal-based taxonomies are far less accurate than the paper-based taxonomies</a:t>
            </a:r>
          </a:p>
          <a:p>
            <a:endParaRPr lang="en-US" dirty="0">
              <a:ea typeface="ＭＳ Ｐゴシック" pitchFamily="34" charset="-128"/>
            </a:endParaRPr>
          </a:p>
          <a:p>
            <a:r>
              <a:rPr lang="en-US" dirty="0">
                <a:ea typeface="ＭＳ Ｐゴシック" pitchFamily="34" charset="-128"/>
              </a:rPr>
              <a:t>Direct citation gives more accurate clusters than bibliographic coupling or co-citation</a:t>
            </a:r>
          </a:p>
        </p:txBody>
      </p:sp>
    </p:spTree>
    <p:extLst>
      <p:ext uri="{BB962C8B-B14F-4D97-AF65-F5344CB8AC3E}">
        <p14:creationId xmlns:p14="http://schemas.microsoft.com/office/powerpoint/2010/main" val="4111927570"/>
      </p:ext>
    </p:extLst>
  </p:cSld>
  <p:clrMapOvr>
    <a:masterClrMapping/>
  </p:clrMapOvr>
  <p:transition spd="slow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457200" y="814695"/>
            <a:ext cx="8229600" cy="394980"/>
          </a:xfrm>
        </p:spPr>
        <p:txBody>
          <a:bodyPr/>
          <a:lstStyle/>
          <a:p>
            <a:r>
              <a:rPr lang="en-US" dirty="0">
                <a:ea typeface="ＭＳ Ｐゴシック" pitchFamily="34" charset="-128"/>
              </a:rPr>
              <a:t>Altruism and national research focus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366689" y="1463675"/>
            <a:ext cx="8229600" cy="3699474"/>
          </a:xfrm>
        </p:spPr>
        <p:txBody>
          <a:bodyPr/>
          <a:lstStyle/>
          <a:p>
            <a:r>
              <a:rPr lang="en-US" dirty="0">
                <a:ea typeface="ＭＳ Ｐゴシック" pitchFamily="34" charset="-128"/>
              </a:rPr>
              <a:t>We believe that altruism is a motive for national research</a:t>
            </a:r>
          </a:p>
          <a:p>
            <a:pPr lvl="2"/>
            <a:r>
              <a:rPr lang="en-US" i="1" dirty="0">
                <a:ea typeface="ＭＳ Ｐゴシック" pitchFamily="34" charset="-128"/>
              </a:rPr>
              <a:t>Science, The Endless Frontier</a:t>
            </a:r>
            <a:r>
              <a:rPr lang="en-US" dirty="0">
                <a:ea typeface="ＭＳ Ｐゴシック" pitchFamily="34" charset="-128"/>
              </a:rPr>
              <a:t> stated altruistic goals, particularly in medicine</a:t>
            </a:r>
          </a:p>
          <a:p>
            <a:r>
              <a:rPr lang="en-US" dirty="0">
                <a:ea typeface="ＭＳ Ｐゴシック" pitchFamily="34" charset="-128"/>
              </a:rPr>
              <a:t>Despite this, altruism seems not to have been considered explicitly in national research policy</a:t>
            </a:r>
          </a:p>
          <a:p>
            <a:r>
              <a:rPr lang="en-US" dirty="0">
                <a:ea typeface="ＭＳ Ｐゴシック" pitchFamily="34" charset="-128"/>
              </a:rPr>
              <a:t>Economic motives have dominated the discussion of national policy</a:t>
            </a:r>
          </a:p>
          <a:p>
            <a:r>
              <a:rPr lang="en-US" dirty="0">
                <a:ea typeface="ＭＳ Ｐゴシック" pitchFamily="34" charset="-128"/>
              </a:rPr>
              <a:t>Our intent is to explore why nations support research with altruistic characteristics, and to determine if</a:t>
            </a:r>
          </a:p>
          <a:p>
            <a:pPr lvl="2"/>
            <a:r>
              <a:rPr lang="en-US" dirty="0">
                <a:ea typeface="ＭＳ Ｐゴシック" pitchFamily="34" charset="-128"/>
              </a:rPr>
              <a:t>Disciplines and fields vary with respect to altruism</a:t>
            </a:r>
          </a:p>
          <a:p>
            <a:pPr lvl="2"/>
            <a:r>
              <a:rPr lang="en-US" dirty="0">
                <a:ea typeface="ＭＳ Ｐゴシック" pitchFamily="34" charset="-128"/>
              </a:rPr>
              <a:t>Nations vary with respect to altruism</a:t>
            </a:r>
          </a:p>
          <a:p>
            <a:pPr lvl="2"/>
            <a:r>
              <a:rPr lang="en-US" dirty="0">
                <a:ea typeface="ＭＳ Ｐゴシック" pitchFamily="34" charset="-128"/>
              </a:rPr>
              <a:t>If altruistic intent correlates with other national features</a:t>
            </a:r>
          </a:p>
        </p:txBody>
      </p:sp>
    </p:spTree>
    <p:extLst>
      <p:ext uri="{BB962C8B-B14F-4D97-AF65-F5344CB8AC3E}">
        <p14:creationId xmlns:p14="http://schemas.microsoft.com/office/powerpoint/2010/main" val="865479213"/>
      </p:ext>
    </p:extLst>
  </p:cSld>
  <p:clrMapOvr>
    <a:masterClrMapping/>
  </p:clrMapOvr>
  <p:transition spd="slow">
    <p:fade thruBlk="1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457200" y="814695"/>
            <a:ext cx="8229600" cy="394980"/>
          </a:xfrm>
        </p:spPr>
        <p:txBody>
          <a:bodyPr/>
          <a:lstStyle/>
          <a:p>
            <a:r>
              <a:rPr lang="en-US" dirty="0">
                <a:ea typeface="ＭＳ Ｐゴシック" pitchFamily="34" charset="-128"/>
              </a:rPr>
              <a:t>Implications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366689" y="1463675"/>
            <a:ext cx="8229600" cy="2345257"/>
          </a:xfrm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  <a:p>
            <a:r>
              <a:rPr lang="en-US" dirty="0">
                <a:ea typeface="ＭＳ Ｐゴシック" pitchFamily="34" charset="-128"/>
              </a:rPr>
              <a:t>Newer studies are focusing on edges (links between nodes). The accuracy of edges depends on the accuracy of nodes.</a:t>
            </a:r>
          </a:p>
          <a:p>
            <a:endParaRPr lang="en-US" dirty="0">
              <a:ea typeface="ＭＳ Ｐゴシック" pitchFamily="34" charset="-128"/>
            </a:endParaRPr>
          </a:p>
          <a:p>
            <a:r>
              <a:rPr lang="en-US" dirty="0">
                <a:ea typeface="ＭＳ Ｐゴシック" pitchFamily="34" charset="-128"/>
              </a:rPr>
              <a:t>Journals and journal categories are relatively inaccurate; perhaps it’s time to avoid using them</a:t>
            </a:r>
          </a:p>
        </p:txBody>
      </p:sp>
    </p:spTree>
    <p:extLst>
      <p:ext uri="{BB962C8B-B14F-4D97-AF65-F5344CB8AC3E}">
        <p14:creationId xmlns:p14="http://schemas.microsoft.com/office/powerpoint/2010/main" val="3234872813"/>
      </p:ext>
    </p:extLst>
  </p:cSld>
  <p:clrMapOvr>
    <a:masterClrMapping/>
  </p:clrMapOvr>
  <p:transition spd="slow">
    <p:fade thruBlk="1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457200" y="814695"/>
            <a:ext cx="8229600" cy="394980"/>
          </a:xfrm>
        </p:spPr>
        <p:txBody>
          <a:bodyPr/>
          <a:lstStyle/>
          <a:p>
            <a:r>
              <a:rPr lang="en-US" dirty="0">
                <a:ea typeface="ＭＳ Ｐゴシック" pitchFamily="34" charset="-128"/>
              </a:rPr>
              <a:t>Full paper available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366689" y="1463675"/>
            <a:ext cx="8229600" cy="1717393"/>
          </a:xfrm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  <a:p>
            <a:r>
              <a:rPr lang="en-US" dirty="0">
                <a:ea typeface="ＭＳ Ｐゴシック" pitchFamily="34" charset="-128"/>
              </a:rPr>
              <a:t>Accepted for publication in JASIST, 2016</a:t>
            </a:r>
          </a:p>
          <a:p>
            <a:endParaRPr lang="en-US" dirty="0">
              <a:ea typeface="ＭＳ Ｐゴシック" pitchFamily="34" charset="-128"/>
            </a:endParaRPr>
          </a:p>
          <a:p>
            <a:r>
              <a:rPr lang="en-US" dirty="0">
                <a:ea typeface="ＭＳ Ｐゴシック" pitchFamily="34" charset="-128"/>
              </a:rPr>
              <a:t>Preprint at </a:t>
            </a:r>
            <a:r>
              <a:rPr lang="en-US" dirty="0">
                <a:solidFill>
                  <a:srgbClr val="FF0000"/>
                </a:solidFill>
                <a:ea typeface="ＭＳ Ｐゴシック" pitchFamily="34" charset="-128"/>
              </a:rPr>
              <a:t>arxiv.org/pdf/1511.05078</a:t>
            </a:r>
          </a:p>
        </p:txBody>
      </p:sp>
    </p:spTree>
    <p:extLst>
      <p:ext uri="{BB962C8B-B14F-4D97-AF65-F5344CB8AC3E}">
        <p14:creationId xmlns:p14="http://schemas.microsoft.com/office/powerpoint/2010/main" val="3023032010"/>
      </p:ext>
    </p:extLst>
  </p:cSld>
  <p:clrMapOvr>
    <a:masterClrMapping/>
  </p:clrMapOvr>
  <p:transition spd="slow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457200" y="814695"/>
            <a:ext cx="8229600" cy="394980"/>
          </a:xfrm>
        </p:spPr>
        <p:txBody>
          <a:bodyPr/>
          <a:lstStyle/>
          <a:p>
            <a:r>
              <a:rPr lang="en-US" dirty="0">
                <a:ea typeface="ＭＳ Ｐゴシック" pitchFamily="34" charset="-128"/>
              </a:rPr>
              <a:t>Background: National research focus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366689" y="1463675"/>
            <a:ext cx="8229600" cy="4194995"/>
          </a:xfrm>
        </p:spPr>
        <p:txBody>
          <a:bodyPr/>
          <a:lstStyle/>
          <a:p>
            <a:r>
              <a:rPr lang="en-US" dirty="0">
                <a:ea typeface="ＭＳ Ｐゴシック" pitchFamily="34" charset="-128"/>
              </a:rPr>
              <a:t>Some work has focused on impact (as a proxy for focus), including pioneering work by May (</a:t>
            </a:r>
            <a:r>
              <a:rPr lang="en-US" i="1" dirty="0">
                <a:ea typeface="ＭＳ Ｐゴシック" pitchFamily="34" charset="-128"/>
              </a:rPr>
              <a:t>Science</a:t>
            </a:r>
            <a:r>
              <a:rPr lang="en-US" dirty="0">
                <a:ea typeface="ＭＳ Ｐゴシック" pitchFamily="34" charset="-128"/>
              </a:rPr>
              <a:t>, 1997) and King (</a:t>
            </a:r>
            <a:r>
              <a:rPr lang="en-US" i="1" dirty="0">
                <a:ea typeface="ＭＳ Ｐゴシック" pitchFamily="34" charset="-128"/>
              </a:rPr>
              <a:t>Nature</a:t>
            </a:r>
            <a:r>
              <a:rPr lang="en-US" dirty="0">
                <a:ea typeface="ＭＳ Ｐゴシック" pitchFamily="34" charset="-128"/>
              </a:rPr>
              <a:t>, 2004)</a:t>
            </a:r>
          </a:p>
          <a:p>
            <a:pPr lvl="2"/>
            <a:r>
              <a:rPr lang="en-US" dirty="0">
                <a:ea typeface="ＭＳ Ｐゴシック" pitchFamily="34" charset="-128"/>
              </a:rPr>
              <a:t>Highly cited work, measured national impact (strength)</a:t>
            </a:r>
          </a:p>
          <a:p>
            <a:pPr lvl="2"/>
            <a:r>
              <a:rPr lang="en-US" dirty="0">
                <a:ea typeface="ＭＳ Ｐゴシック" pitchFamily="34" charset="-128"/>
              </a:rPr>
              <a:t>Discussed some national differences, but not motives</a:t>
            </a:r>
          </a:p>
          <a:p>
            <a:r>
              <a:rPr lang="en-US" dirty="0">
                <a:ea typeface="ＭＳ Ｐゴシック" pitchFamily="34" charset="-128"/>
              </a:rPr>
              <a:t>Other work has focused more on strategies</a:t>
            </a:r>
          </a:p>
          <a:p>
            <a:pPr lvl="2"/>
            <a:r>
              <a:rPr lang="en-US" dirty="0" err="1">
                <a:ea typeface="ＭＳ Ｐゴシック" pitchFamily="34" charset="-128"/>
              </a:rPr>
              <a:t>Doré</a:t>
            </a:r>
            <a:r>
              <a:rPr lang="en-US" dirty="0">
                <a:ea typeface="ＭＳ Ｐゴシック" pitchFamily="34" charset="-128"/>
              </a:rPr>
              <a:t> (1996, 2001) identified four main strategies (Natural, Life, Agricultural, and Geo), nations tend to focus</a:t>
            </a:r>
          </a:p>
          <a:p>
            <a:pPr lvl="2"/>
            <a:r>
              <a:rPr lang="en-US" dirty="0">
                <a:ea typeface="ＭＳ Ｐゴシック" pitchFamily="34" charset="-128"/>
              </a:rPr>
              <a:t>REIST-2 (1997) identified four strategies (Life, Natural, Engineering, Bio-</a:t>
            </a:r>
            <a:r>
              <a:rPr lang="en-US" dirty="0" err="1">
                <a:ea typeface="ＭＳ Ｐゴシック" pitchFamily="34" charset="-128"/>
              </a:rPr>
              <a:t>Env</a:t>
            </a:r>
            <a:r>
              <a:rPr lang="en-US" dirty="0">
                <a:ea typeface="ＭＳ Ｐゴシック" pitchFamily="34" charset="-128"/>
              </a:rPr>
              <a:t>)</a:t>
            </a:r>
          </a:p>
          <a:p>
            <a:pPr lvl="2"/>
            <a:r>
              <a:rPr lang="en-US" dirty="0">
                <a:ea typeface="ＭＳ Ｐゴシック" pitchFamily="34" charset="-128"/>
              </a:rPr>
              <a:t>Moya-</a:t>
            </a:r>
            <a:r>
              <a:rPr lang="en-US" dirty="0" err="1">
                <a:ea typeface="ＭＳ Ｐゴシック" pitchFamily="34" charset="-128"/>
              </a:rPr>
              <a:t>Anegon</a:t>
            </a:r>
            <a:r>
              <a:rPr lang="en-US" dirty="0">
                <a:ea typeface="ＭＳ Ｐゴシック" pitchFamily="34" charset="-128"/>
              </a:rPr>
              <a:t> (2013) identified three strategies (</a:t>
            </a:r>
            <a:r>
              <a:rPr lang="en-US" dirty="0" err="1">
                <a:ea typeface="ＭＳ Ｐゴシック" pitchFamily="34" charset="-128"/>
              </a:rPr>
              <a:t>BioMed</a:t>
            </a:r>
            <a:r>
              <a:rPr lang="en-US" dirty="0">
                <a:ea typeface="ＭＳ Ｐゴシック" pitchFamily="34" charset="-128"/>
              </a:rPr>
              <a:t>, Basic S&amp;E, Agricultural)</a:t>
            </a:r>
          </a:p>
          <a:p>
            <a:pPr lvl="2"/>
            <a:r>
              <a:rPr lang="en-US" dirty="0">
                <a:ea typeface="ＭＳ Ｐゴシック" pitchFamily="34" charset="-128"/>
              </a:rPr>
              <a:t>Chen (2016) identified three strategies (Medical, Natural, Developing)</a:t>
            </a:r>
          </a:p>
          <a:p>
            <a:r>
              <a:rPr lang="en-US" dirty="0">
                <a:ea typeface="ＭＳ Ｐゴシック" pitchFamily="34" charset="-128"/>
              </a:rPr>
              <a:t>Some consensus on three main strategies</a:t>
            </a:r>
          </a:p>
          <a:p>
            <a:pPr lvl="2"/>
            <a:r>
              <a:rPr lang="en-US" dirty="0" err="1">
                <a:ea typeface="ＭＳ Ｐゴシック" pitchFamily="34" charset="-128"/>
              </a:rPr>
              <a:t>BioMed</a:t>
            </a:r>
            <a:r>
              <a:rPr lang="en-US" dirty="0">
                <a:ea typeface="ＭＳ Ｐゴシック" pitchFamily="34" charset="-128"/>
              </a:rPr>
              <a:t> (Life, Medical); Basic S&amp;E (Natural); Agricultural (Bio-</a:t>
            </a:r>
            <a:r>
              <a:rPr lang="en-US" dirty="0" err="1">
                <a:ea typeface="ＭＳ Ｐゴシック" pitchFamily="34" charset="-128"/>
              </a:rPr>
              <a:t>Env</a:t>
            </a:r>
            <a:r>
              <a:rPr lang="en-US" dirty="0">
                <a:ea typeface="ＭＳ Ｐゴシック" pitchFamily="34" charset="-128"/>
              </a:rPr>
              <a:t>, Developing)</a:t>
            </a:r>
          </a:p>
        </p:txBody>
      </p:sp>
    </p:spTree>
    <p:extLst>
      <p:ext uri="{BB962C8B-B14F-4D97-AF65-F5344CB8AC3E}">
        <p14:creationId xmlns:p14="http://schemas.microsoft.com/office/powerpoint/2010/main" val="4270854861"/>
      </p:ext>
    </p:extLst>
  </p:cSld>
  <p:clrMapOvr>
    <a:masterClrMapping/>
  </p:clrMapOvr>
  <p:transition spd="slow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457200" y="814695"/>
            <a:ext cx="8229600" cy="394980"/>
          </a:xfrm>
        </p:spPr>
        <p:txBody>
          <a:bodyPr/>
          <a:lstStyle/>
          <a:p>
            <a:r>
              <a:rPr lang="en-US" dirty="0">
                <a:ea typeface="ＭＳ Ｐゴシック" pitchFamily="34" charset="-128"/>
              </a:rPr>
              <a:t>Background: National research focus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366689" y="1463675"/>
            <a:ext cx="8229600" cy="1268039"/>
          </a:xfrm>
        </p:spPr>
        <p:txBody>
          <a:bodyPr/>
          <a:lstStyle/>
          <a:p>
            <a:r>
              <a:rPr lang="en-US" dirty="0">
                <a:ea typeface="ＭＳ Ｐゴシック" pitchFamily="34" charset="-128"/>
              </a:rPr>
              <a:t>All of these studies leave room for potential improvement</a:t>
            </a:r>
          </a:p>
          <a:p>
            <a:pPr lvl="2"/>
            <a:r>
              <a:rPr lang="en-US" dirty="0">
                <a:ea typeface="ＭＳ Ｐゴシック" pitchFamily="34" charset="-128"/>
              </a:rPr>
              <a:t>Each used subject categories or something similar; more accurate classifications of science exist</a:t>
            </a:r>
          </a:p>
          <a:p>
            <a:pPr lvl="2"/>
            <a:r>
              <a:rPr lang="en-US" dirty="0">
                <a:ea typeface="ＭＳ Ｐゴシック" pitchFamily="34" charset="-128"/>
              </a:rPr>
              <a:t>Motive is not considered in strategy; altruism is not discussed at all</a:t>
            </a:r>
          </a:p>
        </p:txBody>
      </p:sp>
    </p:spTree>
    <p:extLst>
      <p:ext uri="{BB962C8B-B14F-4D97-AF65-F5344CB8AC3E}">
        <p14:creationId xmlns:p14="http://schemas.microsoft.com/office/powerpoint/2010/main" val="3653673248"/>
      </p:ext>
    </p:extLst>
  </p:cSld>
  <p:clrMapOvr>
    <a:masterClrMapping/>
  </p:clrMapOvr>
  <p:transition spd="slow"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457200" y="814695"/>
            <a:ext cx="8229600" cy="394980"/>
          </a:xfrm>
        </p:spPr>
        <p:txBody>
          <a:bodyPr/>
          <a:lstStyle/>
          <a:p>
            <a:r>
              <a:rPr lang="en-US" dirty="0">
                <a:ea typeface="ＭＳ Ｐゴシック" pitchFamily="34" charset="-128"/>
              </a:rPr>
              <a:t>Background: Defining disciplines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366689" y="1463675"/>
            <a:ext cx="8229600" cy="1877437"/>
          </a:xfrm>
        </p:spPr>
        <p:txBody>
          <a:bodyPr/>
          <a:lstStyle/>
          <a:p>
            <a:r>
              <a:rPr lang="en-US" dirty="0">
                <a:ea typeface="ＭＳ Ｐゴシック" pitchFamily="34" charset="-128"/>
              </a:rPr>
              <a:t>Typically done using subject categories</a:t>
            </a:r>
          </a:p>
          <a:p>
            <a:r>
              <a:rPr lang="en-US" dirty="0">
                <a:ea typeface="ＭＳ Ｐゴシック" pitchFamily="34" charset="-128"/>
              </a:rPr>
              <a:t>Much more accurate methods now exist and should be tested</a:t>
            </a:r>
          </a:p>
          <a:p>
            <a:r>
              <a:rPr lang="en-US" dirty="0">
                <a:ea typeface="ＭＳ Ｐゴシック" pitchFamily="34" charset="-128"/>
              </a:rPr>
              <a:t>We will use DC2</a:t>
            </a:r>
            <a:br>
              <a:rPr lang="en-US" dirty="0">
                <a:ea typeface="ＭＳ Ｐゴシック" pitchFamily="34" charset="-128"/>
              </a:rPr>
            </a:br>
            <a:r>
              <a:rPr lang="en-US" dirty="0">
                <a:ea typeface="ＭＳ Ｐゴシック" pitchFamily="34" charset="-128"/>
              </a:rPr>
              <a:t>(direct citation 10</a:t>
            </a:r>
            <a:r>
              <a:rPr lang="en-US" baseline="30000" dirty="0">
                <a:ea typeface="ＭＳ Ｐゴシック" pitchFamily="34" charset="-128"/>
              </a:rPr>
              <a:t>2</a:t>
            </a:r>
            <a:r>
              <a:rPr lang="en-US" dirty="0">
                <a:ea typeface="ＭＳ Ｐゴシック" pitchFamily="34" charset="-128"/>
              </a:rPr>
              <a:t>)</a:t>
            </a:r>
            <a:br>
              <a:rPr lang="en-US" dirty="0">
                <a:ea typeface="ＭＳ Ｐゴシック" pitchFamily="34" charset="-128"/>
              </a:rPr>
            </a:br>
            <a:r>
              <a:rPr lang="en-US" dirty="0">
                <a:ea typeface="ＭＳ Ｐゴシック" pitchFamily="34" charset="-128"/>
              </a:rPr>
              <a:t>categories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253" y="2334467"/>
            <a:ext cx="5348443" cy="4206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517811"/>
      </p:ext>
    </p:extLst>
  </p:cSld>
  <p:clrMapOvr>
    <a:masterClrMapping/>
  </p:clrMapOvr>
  <p:transition spd="slow"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457200" y="814695"/>
            <a:ext cx="8229600" cy="394980"/>
          </a:xfrm>
        </p:spPr>
        <p:txBody>
          <a:bodyPr/>
          <a:lstStyle/>
          <a:p>
            <a:r>
              <a:rPr lang="en-US" dirty="0">
                <a:ea typeface="ＭＳ Ｐゴシック" pitchFamily="34" charset="-128"/>
              </a:rPr>
              <a:t>Background: Economic motive for research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366689" y="1463675"/>
            <a:ext cx="8229600" cy="2659190"/>
          </a:xfrm>
        </p:spPr>
        <p:txBody>
          <a:bodyPr/>
          <a:lstStyle/>
          <a:p>
            <a:r>
              <a:rPr lang="en-US" dirty="0">
                <a:ea typeface="ＭＳ Ｐゴシック" pitchFamily="34" charset="-128"/>
              </a:rPr>
              <a:t>Economic motivation for </a:t>
            </a:r>
            <a:r>
              <a:rPr lang="en-US" dirty="0" err="1">
                <a:ea typeface="ＭＳ Ｐゴシック" pitchFamily="34" charset="-128"/>
              </a:rPr>
              <a:t>researc</a:t>
            </a:r>
            <a:r>
              <a:rPr lang="en-US" dirty="0">
                <a:ea typeface="ＭＳ Ｐゴシック" pitchFamily="34" charset="-128"/>
              </a:rPr>
              <a:t> is historical</a:t>
            </a:r>
          </a:p>
          <a:p>
            <a:pPr lvl="2"/>
            <a:r>
              <a:rPr lang="en-US" dirty="0" err="1">
                <a:ea typeface="ＭＳ Ｐゴシック" pitchFamily="34" charset="-128"/>
              </a:rPr>
              <a:t>Linneaus</a:t>
            </a:r>
            <a:r>
              <a:rPr lang="en-US" dirty="0">
                <a:ea typeface="ＭＳ Ｐゴシック" pitchFamily="34" charset="-128"/>
              </a:rPr>
              <a:t> was funded by the Swedish crown to develop cold-hardy plants that would make Sweden wealthy through agriculture</a:t>
            </a:r>
          </a:p>
          <a:p>
            <a:pPr lvl="2"/>
            <a:r>
              <a:rPr lang="en-US" dirty="0">
                <a:ea typeface="ＭＳ Ｐゴシック" pitchFamily="34" charset="-128"/>
              </a:rPr>
              <a:t>The U.S. established agricultural colleges in the late 19</a:t>
            </a:r>
            <a:r>
              <a:rPr lang="en-US" baseline="30000" dirty="0">
                <a:ea typeface="ＭＳ Ｐゴシック" pitchFamily="34" charset="-128"/>
              </a:rPr>
              <a:t>th</a:t>
            </a:r>
            <a:r>
              <a:rPr lang="en-US" dirty="0">
                <a:ea typeface="ＭＳ Ｐゴシック" pitchFamily="34" charset="-128"/>
              </a:rPr>
              <a:t> Century</a:t>
            </a:r>
          </a:p>
          <a:p>
            <a:pPr lvl="2"/>
            <a:r>
              <a:rPr lang="en-US" dirty="0">
                <a:ea typeface="ＭＳ Ｐゴシック" pitchFamily="34" charset="-128"/>
              </a:rPr>
              <a:t>Large labs accompanied economic growth in the 1930s</a:t>
            </a:r>
          </a:p>
          <a:p>
            <a:pPr lvl="2"/>
            <a:r>
              <a:rPr lang="en-US" dirty="0">
                <a:ea typeface="ＭＳ Ｐゴシック" pitchFamily="34" charset="-128"/>
              </a:rPr>
              <a:t>Recently the scene has been dominated by open innovation systems and smaller labs</a:t>
            </a:r>
          </a:p>
          <a:p>
            <a:r>
              <a:rPr lang="en-US" dirty="0">
                <a:ea typeface="ＭＳ Ｐゴシック" pitchFamily="34" charset="-128"/>
              </a:rPr>
              <a:t>Much of the literature assumes the economic motive for research</a:t>
            </a:r>
          </a:p>
        </p:txBody>
      </p:sp>
    </p:spTree>
    <p:extLst>
      <p:ext uri="{BB962C8B-B14F-4D97-AF65-F5344CB8AC3E}">
        <p14:creationId xmlns:p14="http://schemas.microsoft.com/office/powerpoint/2010/main" val="692691765"/>
      </p:ext>
    </p:extLst>
  </p:cSld>
  <p:clrMapOvr>
    <a:masterClrMapping/>
  </p:clrMapOvr>
  <p:transition spd="slow"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457200" y="814695"/>
            <a:ext cx="8229600" cy="394980"/>
          </a:xfrm>
        </p:spPr>
        <p:txBody>
          <a:bodyPr/>
          <a:lstStyle/>
          <a:p>
            <a:r>
              <a:rPr lang="en-US" dirty="0">
                <a:ea typeface="ＭＳ Ｐゴシック" pitchFamily="34" charset="-128"/>
              </a:rPr>
              <a:t>Background: Altruism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366689" y="1463675"/>
            <a:ext cx="8229600" cy="3490186"/>
          </a:xfrm>
        </p:spPr>
        <p:txBody>
          <a:bodyPr/>
          <a:lstStyle/>
          <a:p>
            <a:r>
              <a:rPr lang="en-US" dirty="0">
                <a:ea typeface="ＭＳ Ｐゴシック" pitchFamily="34" charset="-128"/>
              </a:rPr>
              <a:t>There is some literature on altruism in the context of</a:t>
            </a:r>
          </a:p>
          <a:p>
            <a:pPr lvl="2"/>
            <a:r>
              <a:rPr lang="en-US" dirty="0">
                <a:ea typeface="ＭＳ Ｐゴシック" pitchFamily="34" charset="-128"/>
              </a:rPr>
              <a:t>biological fitness and behavior</a:t>
            </a:r>
          </a:p>
          <a:p>
            <a:pPr lvl="2"/>
            <a:r>
              <a:rPr lang="en-US" dirty="0">
                <a:ea typeface="ＭＳ Ｐゴシック" pitchFamily="34" charset="-128"/>
              </a:rPr>
              <a:t>cooperation (in the evolutionary dynamics and game theory sense)</a:t>
            </a:r>
          </a:p>
          <a:p>
            <a:pPr lvl="2"/>
            <a:r>
              <a:rPr lang="en-US" dirty="0">
                <a:ea typeface="ＭＳ Ｐゴシック" pitchFamily="34" charset="-128"/>
              </a:rPr>
              <a:t>organ donation</a:t>
            </a:r>
          </a:p>
          <a:p>
            <a:pPr lvl="2"/>
            <a:r>
              <a:rPr lang="en-US" dirty="0">
                <a:ea typeface="ＭＳ Ｐゴシック" pitchFamily="34" charset="-128"/>
              </a:rPr>
              <a:t>professionalism (particularly in medicine)</a:t>
            </a:r>
          </a:p>
          <a:p>
            <a:pPr lvl="2"/>
            <a:r>
              <a:rPr lang="en-US" dirty="0">
                <a:ea typeface="ＭＳ Ｐゴシック" pitchFamily="34" charset="-128"/>
              </a:rPr>
              <a:t>medical education</a:t>
            </a:r>
          </a:p>
          <a:p>
            <a:pPr lvl="2"/>
            <a:r>
              <a:rPr lang="en-US" dirty="0">
                <a:ea typeface="ＭＳ Ｐゴシック" pitchFamily="34" charset="-128"/>
              </a:rPr>
              <a:t>volunteerism</a:t>
            </a:r>
          </a:p>
          <a:p>
            <a:pPr lvl="2"/>
            <a:r>
              <a:rPr lang="en-US" dirty="0">
                <a:ea typeface="ＭＳ Ｐゴシック" pitchFamily="34" charset="-128"/>
              </a:rPr>
              <a:t>citizenship</a:t>
            </a:r>
          </a:p>
          <a:p>
            <a:pPr lvl="2"/>
            <a:r>
              <a:rPr lang="en-US" dirty="0">
                <a:ea typeface="ＭＳ Ｐゴシック" pitchFamily="34" charset="-128"/>
              </a:rPr>
              <a:t>monetary donation</a:t>
            </a:r>
          </a:p>
          <a:p>
            <a:r>
              <a:rPr lang="en-US" dirty="0">
                <a:ea typeface="ＭＳ Ｐゴシック" pitchFamily="34" charset="-128"/>
              </a:rPr>
              <a:t>But none that establishes the relationship between altruism and R&amp;D</a:t>
            </a:r>
          </a:p>
        </p:txBody>
      </p:sp>
    </p:spTree>
    <p:extLst>
      <p:ext uri="{BB962C8B-B14F-4D97-AF65-F5344CB8AC3E}">
        <p14:creationId xmlns:p14="http://schemas.microsoft.com/office/powerpoint/2010/main" val="4130015901"/>
      </p:ext>
    </p:extLst>
  </p:cSld>
  <p:clrMapOvr>
    <a:masterClrMapping/>
  </p:clrMapOvr>
  <p:transition spd="slow"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457200" y="814695"/>
            <a:ext cx="8229600" cy="394980"/>
          </a:xfrm>
        </p:spPr>
        <p:txBody>
          <a:bodyPr/>
          <a:lstStyle/>
          <a:p>
            <a:r>
              <a:rPr lang="en-US" dirty="0">
                <a:ea typeface="ＭＳ Ｐゴシック" pitchFamily="34" charset="-128"/>
              </a:rPr>
              <a:t>Background: Altruism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366689" y="1463675"/>
            <a:ext cx="8229600" cy="313932"/>
          </a:xfrm>
        </p:spPr>
        <p:txBody>
          <a:bodyPr/>
          <a:lstStyle/>
          <a:p>
            <a:r>
              <a:rPr lang="en-US" dirty="0">
                <a:ea typeface="ＭＳ Ｐゴシック" pitchFamily="34" charset="-128"/>
              </a:rPr>
              <a:t>We suspect there is a strong link because non-profits fund research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0" y="1873611"/>
            <a:ext cx="7366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207803"/>
      </p:ext>
    </p:extLst>
  </p:cSld>
  <p:clrMapOvr>
    <a:masterClrMapping/>
  </p:clrMapOvr>
  <p:transition spd="slow">
    <p:fade thruBlk="1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#10;&lt;root&gt;&lt;version val=&quot;17241&quot;/&gt;&lt;partner val=&quot;790&quot;/&gt;&lt;CPresentation id=&quot;1&quot;&gt;&lt;m_defprecNumber idref=&quot;2&quot;/&gt;&lt;m_defprecPercent idref=&quot;3&quot;/&gt;&lt;m_defprecDate idref=&quot;4&quot;/&gt;&lt;m_defprecYear idref=&quot;5&quot;/&gt;&lt;m_defprecQuarter idref=&quot;6&quot;/&gt;&lt;m_defprecMonth idref=&quot;7&quot;/&gt;&lt;m_defprecWeek idref=&quot;8&quot;/&gt;&lt;m_defprecDay idref=&quot;9&quot;/&gt;&lt;m_eweekdayFirstOfWeek val=&quot;1&quot;/&gt;&lt;m_mruColor&gt;&lt;m_vecMRU length=&quot;3&quot;&gt;&lt;elem&gt;&lt;m_ppcolschidx val=&quot;0&quot;/&gt;&lt;m_rgb r=&quot;0&quot; g=&quot;33&quot; b=&quot;66&quot;/&gt;&lt;/elem&gt;&lt;elem&gt;&lt;m_ppcolschidx val=&quot;0&quot;/&gt;&lt;m_rgb r=&quot;f3&quot; g=&quot;f3&quot; b=&quot;f3&quot;/&gt;&lt;/elem&gt;&lt;elem&gt;&lt;m_ppcolschidx val=&quot;0&quot;/&gt;&lt;m_rgb r=&quot;66&quot; g=&quot;98&quot; b=&quot;cc&quot;/&gt;&lt;/elem&gt;&lt;/m_vecMRU&gt;&lt;/m_mruColor&gt;&lt;/CPresentation&gt;&lt;CDefaultPrec id=&quot;9&quot;&gt;&lt;m_precDefault/&gt;&lt;/CDefaultPrec&gt;&lt;CDefaultPrec id=&quot;8&quot;&gt;&lt;m_precDefault/&gt;&lt;/CDefaultPrec&gt;&lt;CDefaultPrec id=&quot;7&quot;&gt;&lt;m_precDefault/&gt;&lt;/CDefaultPrec&gt;&lt;CDefaultPrec id=&quot;6&quot;&gt;&lt;m_precDefault/&gt;&lt;/CDefaultPrec&gt;&lt;CDefaultPrec id=&quot;5&quot;&gt;&lt;m_precDefault/&gt;&lt;/CDefaultPrec&gt;&lt;CDefaultPrec id=&quot;4&quot;&gt;&lt;m_precDefault/&gt;&lt;/CDefaultPrec&gt;&lt;CDefaultPrec id=&quot;3&quot;&gt;&lt;m_precDefault/&gt;&lt;/CDefaultPrec&gt;&lt;CDefaultPrec id=&quot;2&quot;&gt;&lt;m_precDefault&gt;&lt;m_chDecimalSymbol&gt;.&lt;/m_chDecimalSymbol&gt;&lt;m_nGroupingDigits val=&quot;3&quot;/&gt;&lt;m_chGroupingSymbol&gt;,&lt;/m_chGroupingSymbol&gt;&lt;/m_precDefault&gt;&lt;/CDefaultPrec&gt;&lt;/root&gt;"/>
  <p:tag name="THINKCELLUNDODONOTDELETE" val="1545"/>
</p:tagLst>
</file>

<file path=ppt/theme/theme1.xml><?xml version="1.0" encoding="utf-8"?>
<a:theme xmlns:a="http://schemas.openxmlformats.org/drawingml/2006/main" name="Default Design">
  <a:themeElements>
    <a:clrScheme name="Default Design 11">
      <a:dk1>
        <a:srgbClr val="000000"/>
      </a:dk1>
      <a:lt1>
        <a:srgbClr val="FFFFFF"/>
      </a:lt1>
      <a:dk2>
        <a:srgbClr val="FF9900"/>
      </a:dk2>
      <a:lt2>
        <a:srgbClr val="808080"/>
      </a:lt2>
      <a:accent1>
        <a:srgbClr val="E6E6E6"/>
      </a:accent1>
      <a:accent2>
        <a:srgbClr val="CCCCFF"/>
      </a:accent2>
      <a:accent3>
        <a:srgbClr val="FFFFFF"/>
      </a:accent3>
      <a:accent4>
        <a:srgbClr val="000000"/>
      </a:accent4>
      <a:accent5>
        <a:srgbClr val="F0F0F0"/>
      </a:accent5>
      <a:accent6>
        <a:srgbClr val="B9B9E7"/>
      </a:accent6>
      <a:hlink>
        <a:srgbClr val="6698CC"/>
      </a:hlink>
      <a:folHlink>
        <a:srgbClr val="003366"/>
      </a:folHlink>
    </a:clrScheme>
    <a:fontScheme name="Default Design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FF9900"/>
        </a:dk2>
        <a:lt2>
          <a:srgbClr val="808080"/>
        </a:lt2>
        <a:accent1>
          <a:srgbClr val="C8C8C8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E0E0E0"/>
        </a:accent5>
        <a:accent6>
          <a:srgbClr val="B9B9E7"/>
        </a:accent6>
        <a:hlink>
          <a:srgbClr val="6698CC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000000"/>
        </a:dk1>
        <a:lt1>
          <a:srgbClr val="FFFFFF"/>
        </a:lt1>
        <a:dk2>
          <a:srgbClr val="FF9900"/>
        </a:dk2>
        <a:lt2>
          <a:srgbClr val="808080"/>
        </a:lt2>
        <a:accent1>
          <a:srgbClr val="D2D2D2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E5E5E5"/>
        </a:accent5>
        <a:accent6>
          <a:srgbClr val="B9B9E7"/>
        </a:accent6>
        <a:hlink>
          <a:srgbClr val="6698CC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000000"/>
        </a:dk1>
        <a:lt1>
          <a:srgbClr val="FFFFFF"/>
        </a:lt1>
        <a:dk2>
          <a:srgbClr val="FF9900"/>
        </a:dk2>
        <a:lt2>
          <a:srgbClr val="808080"/>
        </a:lt2>
        <a:accent1>
          <a:srgbClr val="E1E1E1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EEEEEE"/>
        </a:accent5>
        <a:accent6>
          <a:srgbClr val="B9B9E7"/>
        </a:accent6>
        <a:hlink>
          <a:srgbClr val="6698CC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000000"/>
        </a:dk1>
        <a:lt1>
          <a:srgbClr val="FFFFFF"/>
        </a:lt1>
        <a:dk2>
          <a:srgbClr val="FF9900"/>
        </a:dk2>
        <a:lt2>
          <a:srgbClr val="808080"/>
        </a:lt2>
        <a:accent1>
          <a:srgbClr val="E6E6E6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F0F0F0"/>
        </a:accent5>
        <a:accent6>
          <a:srgbClr val="B9B9E7"/>
        </a:accent6>
        <a:hlink>
          <a:srgbClr val="6698CC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28992</TotalTime>
  <Words>1052</Words>
  <Application>Microsoft Office PowerPoint</Application>
  <PresentationFormat>On-screen Show (4:3)</PresentationFormat>
  <Paragraphs>152</Paragraphs>
  <Slides>31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ＭＳ Ｐゴシック</vt:lpstr>
      <vt:lpstr>Arial</vt:lpstr>
      <vt:lpstr>Arial Narrow</vt:lpstr>
      <vt:lpstr>Times New Roman</vt:lpstr>
      <vt:lpstr>Wingdings</vt:lpstr>
      <vt:lpstr>Default Design</vt:lpstr>
      <vt:lpstr>The Tradeoff between Altruism and Economic Growth in the Research Focus of Nations</vt:lpstr>
      <vt:lpstr>Agenda</vt:lpstr>
      <vt:lpstr>Altruism and national research focus</vt:lpstr>
      <vt:lpstr>Background: National research focus</vt:lpstr>
      <vt:lpstr>Background: National research focus</vt:lpstr>
      <vt:lpstr>Background: Defining disciplines</vt:lpstr>
      <vt:lpstr>Background: Economic motive for research</vt:lpstr>
      <vt:lpstr>Background: Altruism</vt:lpstr>
      <vt:lpstr>Background: Altruism</vt:lpstr>
      <vt:lpstr>Hypotheses</vt:lpstr>
      <vt:lpstr>Data: Literature</vt:lpstr>
      <vt:lpstr>Data: National characteristics</vt:lpstr>
      <vt:lpstr>Methods</vt:lpstr>
      <vt:lpstr>Results: Factor analysis</vt:lpstr>
      <vt:lpstr>Results: Characterization</vt:lpstr>
      <vt:lpstr>Results: Characterization</vt:lpstr>
      <vt:lpstr>Results: Characterization</vt:lpstr>
      <vt:lpstr>Results: Characterization</vt:lpstr>
      <vt:lpstr>Results: Motivation index, M = ∑ f pf </vt:lpstr>
      <vt:lpstr>Results: Correlations with motivation index</vt:lpstr>
      <vt:lpstr>Results: Correlations</vt:lpstr>
      <vt:lpstr>Results: Correlations</vt:lpstr>
      <vt:lpstr>Results: Match to consensus</vt:lpstr>
      <vt:lpstr>Limitations</vt:lpstr>
      <vt:lpstr>Summary</vt:lpstr>
      <vt:lpstr>Comments welcome</vt:lpstr>
      <vt:lpstr>PowerPoint Presentation</vt:lpstr>
      <vt:lpstr>PowerPoint Presentation</vt:lpstr>
      <vt:lpstr>Summary</vt:lpstr>
      <vt:lpstr>Implications</vt:lpstr>
      <vt:lpstr>Full paper available</vt:lpstr>
    </vt:vector>
  </TitlesOfParts>
  <Manager>Yukon Harsono</Manager>
  <Company>Elsevier Inc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STI slides</dc:title>
  <dc:subject>PPT for JK UKSG 2009</dc:subject>
  <dc:creator>Boyack, Klavans</dc:creator>
  <cp:lastModifiedBy>Kevin Boyack</cp:lastModifiedBy>
  <cp:revision>1986</cp:revision>
  <cp:lastPrinted>2015-08-22T00:52:52Z</cp:lastPrinted>
  <dcterms:created xsi:type="dcterms:W3CDTF">2004-06-09T09:21:57Z</dcterms:created>
  <dcterms:modified xsi:type="dcterms:W3CDTF">2016-08-24T19:13:07Z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PageLayout">
    <vt:lpwstr>Message</vt:lpwstr>
  </property>
  <property fmtid="{D5CDD505-2E9C-101B-9397-08002B2CF9AE}" pid="3" name="Title">
    <vt:lpwstr>PowerPoint Presentation</vt:lpwstr>
  </property>
  <property fmtid="{D5CDD505-2E9C-101B-9397-08002B2CF9AE}" pid="4" name="Final">
    <vt:bool>true</vt:bool>
  </property>
  <property fmtid="{D5CDD505-2E9C-101B-9397-08002B2CF9AE}" pid="5" name="Event">
    <vt:lpwstr/>
  </property>
  <property fmtid="{D5CDD505-2E9C-101B-9397-08002B2CF9AE}" pid="6" name="Delivery Date">
    <vt:lpwstr/>
  </property>
  <property fmtid="{D5CDD505-2E9C-101B-9397-08002B2CF9AE}" pid="7" name="docid">
    <vt:lpwstr/>
  </property>
</Properties>
</file>